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77" r:id="rId8"/>
    <p:sldId id="265" r:id="rId9"/>
    <p:sldId id="266" r:id="rId10"/>
    <p:sldId id="272" r:id="rId11"/>
    <p:sldId id="273" r:id="rId12"/>
    <p:sldId id="267" r:id="rId13"/>
    <p:sldId id="268" r:id="rId14"/>
    <p:sldId id="269" r:id="rId15"/>
    <p:sldId id="270" r:id="rId16"/>
    <p:sldId id="271" r:id="rId17"/>
    <p:sldId id="274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9BC24B-BCDE-41EA-B7CB-3862BD62D468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3101B50-8924-4AEB-9E1D-4A6089F0FF48}">
      <dgm:prSet phldrT="[Text]" custT="1"/>
      <dgm:spPr>
        <a:solidFill>
          <a:schemeClr val="tx1">
            <a:lumMod val="85000"/>
            <a:lumOff val="15000"/>
          </a:schemeClr>
        </a:solidFill>
      </dgm:spPr>
      <dgm:t>
        <a:bodyPr/>
        <a:lstStyle/>
        <a:p>
          <a:r>
            <a:rPr lang="en-US" sz="1800" b="1" dirty="0" smtClean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Assessment Tools</a:t>
          </a:r>
        </a:p>
        <a:p>
          <a:r>
            <a:rPr lang="en-US" sz="1400" dirty="0" smtClean="0"/>
            <a:t>(use assessment tools to record the assessment information gathered using various strategies)</a:t>
          </a:r>
          <a:endParaRPr lang="en-US" sz="1400" dirty="0"/>
        </a:p>
      </dgm:t>
    </dgm:pt>
    <dgm:pt modelId="{295144FC-C2CE-4E2E-9CDA-47144D8B50B4}" type="parTrans" cxnId="{BC5CA803-638A-4C5A-89F6-F6EC93D7CDDA}">
      <dgm:prSet/>
      <dgm:spPr/>
      <dgm:t>
        <a:bodyPr/>
        <a:lstStyle/>
        <a:p>
          <a:endParaRPr lang="en-US"/>
        </a:p>
      </dgm:t>
    </dgm:pt>
    <dgm:pt modelId="{DDB67377-F143-48E5-86E7-234EED6E7DE1}" type="sibTrans" cxnId="{BC5CA803-638A-4C5A-89F6-F6EC93D7CDDA}">
      <dgm:prSet/>
      <dgm:spPr/>
      <dgm:t>
        <a:bodyPr/>
        <a:lstStyle/>
        <a:p>
          <a:endParaRPr lang="en-US"/>
        </a:p>
      </dgm:t>
    </dgm:pt>
    <dgm:pt modelId="{0BB4185B-7254-4618-A7C2-2F21023BB9D0}">
      <dgm:prSet phldrT="[Text]"/>
      <dgm:spPr>
        <a:solidFill>
          <a:schemeClr val="bg2">
            <a:lumMod val="50000"/>
            <a:alpha val="90000"/>
          </a:schemeClr>
        </a:solidFill>
      </dgm:spPr>
      <dgm:t>
        <a:bodyPr/>
        <a:lstStyle/>
        <a:p>
          <a:r>
            <a:rPr lang="en-US" dirty="0" smtClean="0"/>
            <a:t>Anecdotal Records</a:t>
          </a:r>
          <a:endParaRPr lang="en-US" dirty="0"/>
        </a:p>
      </dgm:t>
    </dgm:pt>
    <dgm:pt modelId="{78D7CAD1-C8AB-4AE7-91D2-EAEDC5892DD6}" type="parTrans" cxnId="{02123222-9A8E-4F5B-9572-7F881489294B}">
      <dgm:prSet/>
      <dgm:spPr/>
      <dgm:t>
        <a:bodyPr/>
        <a:lstStyle/>
        <a:p>
          <a:endParaRPr lang="en-US"/>
        </a:p>
      </dgm:t>
    </dgm:pt>
    <dgm:pt modelId="{3CA42BE6-B165-4275-81B3-714EB208FEAD}" type="sibTrans" cxnId="{02123222-9A8E-4F5B-9572-7F881489294B}">
      <dgm:prSet/>
      <dgm:spPr/>
      <dgm:t>
        <a:bodyPr/>
        <a:lstStyle/>
        <a:p>
          <a:endParaRPr lang="en-US"/>
        </a:p>
      </dgm:t>
    </dgm:pt>
    <dgm:pt modelId="{AA1AF3A1-F927-4553-96D5-9575DBCF856E}">
      <dgm:prSet phldrT="[Text]" custT="1"/>
      <dgm:spPr>
        <a:solidFill>
          <a:schemeClr val="tx1">
            <a:lumMod val="85000"/>
            <a:lumOff val="15000"/>
          </a:schemeClr>
        </a:solidFill>
      </dgm:spPr>
      <dgm:t>
        <a:bodyPr/>
        <a:lstStyle/>
        <a:p>
          <a:r>
            <a:rPr lang="en-US" sz="1800" b="1" dirty="0" smtClean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Assessment Strategies</a:t>
          </a:r>
        </a:p>
        <a:p>
          <a:r>
            <a:rPr lang="en-US" sz="1400" b="0" dirty="0" smtClean="0">
              <a:effectLst/>
            </a:rPr>
            <a:t>(use assessment strategies to assess student performance and progress)</a:t>
          </a:r>
          <a:endParaRPr lang="en-US" sz="1400" b="0" dirty="0">
            <a:effectLst/>
          </a:endParaRPr>
        </a:p>
      </dgm:t>
    </dgm:pt>
    <dgm:pt modelId="{3CACAEA1-6942-457D-9B6F-EC5737647059}" type="parTrans" cxnId="{8015A6C6-B91E-4FA7-AF93-09F61DAE663D}">
      <dgm:prSet/>
      <dgm:spPr/>
      <dgm:t>
        <a:bodyPr/>
        <a:lstStyle/>
        <a:p>
          <a:endParaRPr lang="en-US"/>
        </a:p>
      </dgm:t>
    </dgm:pt>
    <dgm:pt modelId="{759C9D35-9CDF-4EB4-9989-EFD947210472}" type="sibTrans" cxnId="{8015A6C6-B91E-4FA7-AF93-09F61DAE663D}">
      <dgm:prSet/>
      <dgm:spPr/>
      <dgm:t>
        <a:bodyPr/>
        <a:lstStyle/>
        <a:p>
          <a:endParaRPr lang="en-US"/>
        </a:p>
      </dgm:t>
    </dgm:pt>
    <dgm:pt modelId="{EFE41EE9-4CF7-4654-8647-C991B8E60818}">
      <dgm:prSet phldrT="[Text]"/>
      <dgm:spPr>
        <a:solidFill>
          <a:schemeClr val="bg2">
            <a:lumMod val="50000"/>
            <a:alpha val="90000"/>
          </a:schemeClr>
        </a:solidFill>
      </dgm:spPr>
      <dgm:t>
        <a:bodyPr/>
        <a:lstStyle/>
        <a:p>
          <a:r>
            <a:rPr lang="en-US" dirty="0" smtClean="0"/>
            <a:t>Observation</a:t>
          </a:r>
          <a:endParaRPr lang="en-US" dirty="0"/>
        </a:p>
      </dgm:t>
    </dgm:pt>
    <dgm:pt modelId="{3DB3D150-6C9D-4482-8DAF-F230DE78CA64}" type="parTrans" cxnId="{AF5D8E41-62B5-498F-8BFE-9C7A60853636}">
      <dgm:prSet/>
      <dgm:spPr/>
      <dgm:t>
        <a:bodyPr/>
        <a:lstStyle/>
        <a:p>
          <a:endParaRPr lang="en-US"/>
        </a:p>
      </dgm:t>
    </dgm:pt>
    <dgm:pt modelId="{991D48F5-4DCC-4862-B598-5ED361F70CC1}" type="sibTrans" cxnId="{AF5D8E41-62B5-498F-8BFE-9C7A60853636}">
      <dgm:prSet/>
      <dgm:spPr/>
      <dgm:t>
        <a:bodyPr/>
        <a:lstStyle/>
        <a:p>
          <a:endParaRPr lang="en-US"/>
        </a:p>
      </dgm:t>
    </dgm:pt>
    <dgm:pt modelId="{78473B7C-8999-439A-B891-4E89945EEBB6}">
      <dgm:prSet phldrT="[Text]"/>
      <dgm:spPr>
        <a:solidFill>
          <a:schemeClr val="bg2">
            <a:lumMod val="50000"/>
            <a:alpha val="90000"/>
          </a:schemeClr>
        </a:solidFill>
      </dgm:spPr>
      <dgm:t>
        <a:bodyPr/>
        <a:lstStyle/>
        <a:p>
          <a:r>
            <a:rPr lang="en-US" dirty="0" smtClean="0"/>
            <a:t>Analysis of Student Work</a:t>
          </a:r>
          <a:endParaRPr lang="en-US" dirty="0"/>
        </a:p>
      </dgm:t>
    </dgm:pt>
    <dgm:pt modelId="{94AA4BEC-3E77-4947-869A-41D569C57DD4}" type="parTrans" cxnId="{C20F8129-AB26-4A49-8130-4D6AF16B7AD7}">
      <dgm:prSet/>
      <dgm:spPr/>
      <dgm:t>
        <a:bodyPr/>
        <a:lstStyle/>
        <a:p>
          <a:endParaRPr lang="en-US"/>
        </a:p>
      </dgm:t>
    </dgm:pt>
    <dgm:pt modelId="{EE078CB1-4402-429F-B121-BC4425D37FC8}" type="sibTrans" cxnId="{C20F8129-AB26-4A49-8130-4D6AF16B7AD7}">
      <dgm:prSet/>
      <dgm:spPr/>
      <dgm:t>
        <a:bodyPr/>
        <a:lstStyle/>
        <a:p>
          <a:endParaRPr lang="en-US"/>
        </a:p>
      </dgm:t>
    </dgm:pt>
    <dgm:pt modelId="{DCE9022D-65D7-4887-A4BE-E181E5A2DD44}">
      <dgm:prSet phldrT="[Text]"/>
      <dgm:spPr>
        <a:solidFill>
          <a:schemeClr val="bg2">
            <a:lumMod val="50000"/>
            <a:alpha val="90000"/>
          </a:schemeClr>
        </a:solidFill>
      </dgm:spPr>
      <dgm:t>
        <a:bodyPr/>
        <a:lstStyle/>
        <a:p>
          <a:r>
            <a:rPr lang="en-US" dirty="0" smtClean="0"/>
            <a:t>Rating Scales</a:t>
          </a:r>
          <a:endParaRPr lang="en-US" dirty="0"/>
        </a:p>
      </dgm:t>
    </dgm:pt>
    <dgm:pt modelId="{761FD2BD-3BE9-44D7-B8BB-FD968B159243}" type="parTrans" cxnId="{5B6E78F8-19E2-42D1-9CE9-5CA3605E1B1C}">
      <dgm:prSet/>
      <dgm:spPr/>
      <dgm:t>
        <a:bodyPr/>
        <a:lstStyle/>
        <a:p>
          <a:endParaRPr lang="en-US"/>
        </a:p>
      </dgm:t>
    </dgm:pt>
    <dgm:pt modelId="{B1D958E5-EAD9-432A-B441-2A16424159E6}" type="sibTrans" cxnId="{5B6E78F8-19E2-42D1-9CE9-5CA3605E1B1C}">
      <dgm:prSet/>
      <dgm:spPr/>
      <dgm:t>
        <a:bodyPr/>
        <a:lstStyle/>
        <a:p>
          <a:endParaRPr lang="en-US"/>
        </a:p>
      </dgm:t>
    </dgm:pt>
    <dgm:pt modelId="{5764F52E-A32A-4039-9ABF-4B95A38BAEA9}">
      <dgm:prSet phldrT="[Text]"/>
      <dgm:spPr>
        <a:solidFill>
          <a:schemeClr val="bg2">
            <a:lumMod val="50000"/>
            <a:alpha val="90000"/>
          </a:schemeClr>
        </a:solidFill>
      </dgm:spPr>
      <dgm:t>
        <a:bodyPr/>
        <a:lstStyle/>
        <a:p>
          <a:r>
            <a:rPr lang="en-US" dirty="0" smtClean="0"/>
            <a:t>Checklists</a:t>
          </a:r>
          <a:endParaRPr lang="en-US" dirty="0"/>
        </a:p>
      </dgm:t>
    </dgm:pt>
    <dgm:pt modelId="{65F1BEB6-4FFF-4641-BAF8-7DD4F75B160D}" type="parTrans" cxnId="{E9654F55-30E2-4DF9-B8B2-794B209F39FD}">
      <dgm:prSet/>
      <dgm:spPr/>
      <dgm:t>
        <a:bodyPr/>
        <a:lstStyle/>
        <a:p>
          <a:endParaRPr lang="en-US"/>
        </a:p>
      </dgm:t>
    </dgm:pt>
    <dgm:pt modelId="{0A9470B3-09BE-44E3-9486-40D3DD791390}" type="sibTrans" cxnId="{E9654F55-30E2-4DF9-B8B2-794B209F39FD}">
      <dgm:prSet/>
      <dgm:spPr/>
      <dgm:t>
        <a:bodyPr/>
        <a:lstStyle/>
        <a:p>
          <a:endParaRPr lang="en-US"/>
        </a:p>
      </dgm:t>
    </dgm:pt>
    <dgm:pt modelId="{5592DB1E-802E-4AA6-B6FF-F8091191C76C}">
      <dgm:prSet phldrT="[Text]"/>
      <dgm:spPr>
        <a:solidFill>
          <a:schemeClr val="bg2">
            <a:lumMod val="50000"/>
            <a:alpha val="90000"/>
          </a:schemeClr>
        </a:solidFill>
      </dgm:spPr>
      <dgm:t>
        <a:bodyPr/>
        <a:lstStyle/>
        <a:p>
          <a:r>
            <a:rPr lang="en-US" dirty="0" smtClean="0"/>
            <a:t>Rubrics</a:t>
          </a:r>
          <a:endParaRPr lang="en-US" dirty="0"/>
        </a:p>
      </dgm:t>
    </dgm:pt>
    <dgm:pt modelId="{4B374348-5C18-41AC-8B88-CDC656178746}" type="parTrans" cxnId="{D1D2B233-1377-4975-B1D3-D4BA5F0E9BA4}">
      <dgm:prSet/>
      <dgm:spPr/>
      <dgm:t>
        <a:bodyPr/>
        <a:lstStyle/>
        <a:p>
          <a:endParaRPr lang="en-US"/>
        </a:p>
      </dgm:t>
    </dgm:pt>
    <dgm:pt modelId="{53D92273-9ABA-4252-8777-344445605B16}" type="sibTrans" cxnId="{D1D2B233-1377-4975-B1D3-D4BA5F0E9BA4}">
      <dgm:prSet/>
      <dgm:spPr/>
      <dgm:t>
        <a:bodyPr/>
        <a:lstStyle/>
        <a:p>
          <a:endParaRPr lang="en-US"/>
        </a:p>
      </dgm:t>
    </dgm:pt>
    <dgm:pt modelId="{862CB990-C532-4C8E-8CF5-78E8F37FEF89}">
      <dgm:prSet phldrT="[Text]"/>
      <dgm:spPr>
        <a:solidFill>
          <a:schemeClr val="bg2">
            <a:lumMod val="50000"/>
            <a:alpha val="90000"/>
          </a:schemeClr>
        </a:solidFill>
      </dgm:spPr>
      <dgm:t>
        <a:bodyPr/>
        <a:lstStyle/>
        <a:p>
          <a:r>
            <a:rPr lang="en-US" dirty="0" smtClean="0"/>
            <a:t>Responses (written and Oral)</a:t>
          </a:r>
          <a:endParaRPr lang="en-US" dirty="0"/>
        </a:p>
      </dgm:t>
    </dgm:pt>
    <dgm:pt modelId="{2137F5DD-F0F3-4812-813B-79D50F7958B6}" type="parTrans" cxnId="{B1A0A9F5-C572-41EC-A3CA-3D99C2362499}">
      <dgm:prSet/>
      <dgm:spPr/>
      <dgm:t>
        <a:bodyPr/>
        <a:lstStyle/>
        <a:p>
          <a:endParaRPr lang="en-US"/>
        </a:p>
      </dgm:t>
    </dgm:pt>
    <dgm:pt modelId="{6147E3FF-EA28-4103-8436-66B6E9E1F3E2}" type="sibTrans" cxnId="{B1A0A9F5-C572-41EC-A3CA-3D99C2362499}">
      <dgm:prSet/>
      <dgm:spPr/>
      <dgm:t>
        <a:bodyPr/>
        <a:lstStyle/>
        <a:p>
          <a:endParaRPr lang="en-US"/>
        </a:p>
      </dgm:t>
    </dgm:pt>
    <dgm:pt modelId="{9BB99C0F-1071-4F1D-8060-8633381AFB7E}">
      <dgm:prSet phldrT="[Text]"/>
      <dgm:spPr>
        <a:solidFill>
          <a:schemeClr val="bg2">
            <a:lumMod val="50000"/>
            <a:alpha val="90000"/>
          </a:schemeClr>
        </a:solidFill>
      </dgm:spPr>
      <dgm:t>
        <a:bodyPr/>
        <a:lstStyle/>
        <a:p>
          <a:r>
            <a:rPr lang="en-US" dirty="0" smtClean="0"/>
            <a:t>Conference with Students</a:t>
          </a:r>
          <a:endParaRPr lang="en-US" dirty="0"/>
        </a:p>
      </dgm:t>
    </dgm:pt>
    <dgm:pt modelId="{CAE3F8EF-6DDA-435E-AFC4-D84A19FEE871}" type="parTrans" cxnId="{D118AB6C-27DB-4D00-B013-7EA1E059EB9B}">
      <dgm:prSet/>
      <dgm:spPr/>
      <dgm:t>
        <a:bodyPr/>
        <a:lstStyle/>
        <a:p>
          <a:endParaRPr lang="en-US"/>
        </a:p>
      </dgm:t>
    </dgm:pt>
    <dgm:pt modelId="{5B3559B5-BB42-4E1C-AE13-2771AFE9904B}" type="sibTrans" cxnId="{D118AB6C-27DB-4D00-B013-7EA1E059EB9B}">
      <dgm:prSet/>
      <dgm:spPr/>
      <dgm:t>
        <a:bodyPr/>
        <a:lstStyle/>
        <a:p>
          <a:endParaRPr lang="en-US"/>
        </a:p>
      </dgm:t>
    </dgm:pt>
    <dgm:pt modelId="{298D6916-C564-40FF-B1A1-42203733FFE3}" type="pres">
      <dgm:prSet presAssocID="{4C9BC24B-BCDE-41EA-B7CB-3862BD62D468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04876A7-2CEA-44C8-A41D-BF2797BC6155}" type="pres">
      <dgm:prSet presAssocID="{43101B50-8924-4AEB-9E1D-4A6089F0FF48}" presName="linNode" presStyleCnt="0"/>
      <dgm:spPr/>
    </dgm:pt>
    <dgm:pt modelId="{8EDDDA07-5580-46D4-BDBC-6CB8C8C5D260}" type="pres">
      <dgm:prSet presAssocID="{43101B50-8924-4AEB-9E1D-4A6089F0FF48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F8696A-6254-4FFA-93DE-403AC2501A2D}" type="pres">
      <dgm:prSet presAssocID="{43101B50-8924-4AEB-9E1D-4A6089F0FF48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C3A75B-DE65-4108-A1FA-1F329399B7B3}" type="pres">
      <dgm:prSet presAssocID="{DDB67377-F143-48E5-86E7-234EED6E7DE1}" presName="spacing" presStyleCnt="0"/>
      <dgm:spPr/>
    </dgm:pt>
    <dgm:pt modelId="{9C521414-A57F-4C81-B9E5-F140F32C433F}" type="pres">
      <dgm:prSet presAssocID="{AA1AF3A1-F927-4553-96D5-9575DBCF856E}" presName="linNode" presStyleCnt="0"/>
      <dgm:spPr/>
    </dgm:pt>
    <dgm:pt modelId="{84FB0D8C-6F4F-43F4-A616-F4000BAC5B66}" type="pres">
      <dgm:prSet presAssocID="{AA1AF3A1-F927-4553-96D5-9575DBCF856E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333DB5-2E95-4868-B98B-899621A5DE43}" type="pres">
      <dgm:prSet presAssocID="{AA1AF3A1-F927-4553-96D5-9575DBCF856E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015A6C6-B91E-4FA7-AF93-09F61DAE663D}" srcId="{4C9BC24B-BCDE-41EA-B7CB-3862BD62D468}" destId="{AA1AF3A1-F927-4553-96D5-9575DBCF856E}" srcOrd="1" destOrd="0" parTransId="{3CACAEA1-6942-457D-9B6F-EC5737647059}" sibTransId="{759C9D35-9CDF-4EB4-9989-EFD947210472}"/>
    <dgm:cxn modelId="{02123222-9A8E-4F5B-9572-7F881489294B}" srcId="{43101B50-8924-4AEB-9E1D-4A6089F0FF48}" destId="{0BB4185B-7254-4618-A7C2-2F21023BB9D0}" srcOrd="0" destOrd="0" parTransId="{78D7CAD1-C8AB-4AE7-91D2-EAEDC5892DD6}" sibTransId="{3CA42BE6-B165-4275-81B3-714EB208FEAD}"/>
    <dgm:cxn modelId="{AF5D8E41-62B5-498F-8BFE-9C7A60853636}" srcId="{AA1AF3A1-F927-4553-96D5-9575DBCF856E}" destId="{EFE41EE9-4CF7-4654-8647-C991B8E60818}" srcOrd="0" destOrd="0" parTransId="{3DB3D150-6C9D-4482-8DAF-F230DE78CA64}" sibTransId="{991D48F5-4DCC-4862-B598-5ED361F70CC1}"/>
    <dgm:cxn modelId="{358BC613-B450-47D3-AD78-D4E03998EABB}" type="presOf" srcId="{5764F52E-A32A-4039-9ABF-4B95A38BAEA9}" destId="{77F8696A-6254-4FFA-93DE-403AC2501A2D}" srcOrd="0" destOrd="2" presId="urn:microsoft.com/office/officeart/2005/8/layout/vList6"/>
    <dgm:cxn modelId="{BC5CA803-638A-4C5A-89F6-F6EC93D7CDDA}" srcId="{4C9BC24B-BCDE-41EA-B7CB-3862BD62D468}" destId="{43101B50-8924-4AEB-9E1D-4A6089F0FF48}" srcOrd="0" destOrd="0" parTransId="{295144FC-C2CE-4E2E-9CDA-47144D8B50B4}" sibTransId="{DDB67377-F143-48E5-86E7-234EED6E7DE1}"/>
    <dgm:cxn modelId="{591869F6-FCA3-49DC-B083-11EA3FE47400}" type="presOf" srcId="{4C9BC24B-BCDE-41EA-B7CB-3862BD62D468}" destId="{298D6916-C564-40FF-B1A1-42203733FFE3}" srcOrd="0" destOrd="0" presId="urn:microsoft.com/office/officeart/2005/8/layout/vList6"/>
    <dgm:cxn modelId="{C20F8129-AB26-4A49-8130-4D6AF16B7AD7}" srcId="{AA1AF3A1-F927-4553-96D5-9575DBCF856E}" destId="{78473B7C-8999-439A-B891-4E89945EEBB6}" srcOrd="2" destOrd="0" parTransId="{94AA4BEC-3E77-4947-869A-41D569C57DD4}" sibTransId="{EE078CB1-4402-429F-B121-BC4425D37FC8}"/>
    <dgm:cxn modelId="{9FFDE1A3-D396-4D3A-AF14-412553E8B206}" type="presOf" srcId="{EFE41EE9-4CF7-4654-8647-C991B8E60818}" destId="{34333DB5-2E95-4868-B98B-899621A5DE43}" srcOrd="0" destOrd="0" presId="urn:microsoft.com/office/officeart/2005/8/layout/vList6"/>
    <dgm:cxn modelId="{9659E555-F118-4EFB-9DE6-E5F577DC51C6}" type="presOf" srcId="{0BB4185B-7254-4618-A7C2-2F21023BB9D0}" destId="{77F8696A-6254-4FFA-93DE-403AC2501A2D}" srcOrd="0" destOrd="0" presId="urn:microsoft.com/office/officeart/2005/8/layout/vList6"/>
    <dgm:cxn modelId="{644E81CC-C899-4A05-8302-39FA63C6E48D}" type="presOf" srcId="{DCE9022D-65D7-4887-A4BE-E181E5A2DD44}" destId="{77F8696A-6254-4FFA-93DE-403AC2501A2D}" srcOrd="0" destOrd="1" presId="urn:microsoft.com/office/officeart/2005/8/layout/vList6"/>
    <dgm:cxn modelId="{E9654F55-30E2-4DF9-B8B2-794B209F39FD}" srcId="{43101B50-8924-4AEB-9E1D-4A6089F0FF48}" destId="{5764F52E-A32A-4039-9ABF-4B95A38BAEA9}" srcOrd="2" destOrd="0" parTransId="{65F1BEB6-4FFF-4641-BAF8-7DD4F75B160D}" sibTransId="{0A9470B3-09BE-44E3-9486-40D3DD791390}"/>
    <dgm:cxn modelId="{5B6E78F8-19E2-42D1-9CE9-5CA3605E1B1C}" srcId="{43101B50-8924-4AEB-9E1D-4A6089F0FF48}" destId="{DCE9022D-65D7-4887-A4BE-E181E5A2DD44}" srcOrd="1" destOrd="0" parTransId="{761FD2BD-3BE9-44D7-B8BB-FD968B159243}" sibTransId="{B1D958E5-EAD9-432A-B441-2A16424159E6}"/>
    <dgm:cxn modelId="{254A59C5-00BE-4351-8426-17ADD5DA4255}" type="presOf" srcId="{9BB99C0F-1071-4F1D-8060-8633381AFB7E}" destId="{34333DB5-2E95-4868-B98B-899621A5DE43}" srcOrd="0" destOrd="3" presId="urn:microsoft.com/office/officeart/2005/8/layout/vList6"/>
    <dgm:cxn modelId="{99DC936C-046C-498B-BB62-C9B530C777D3}" type="presOf" srcId="{78473B7C-8999-439A-B891-4E89945EEBB6}" destId="{34333DB5-2E95-4868-B98B-899621A5DE43}" srcOrd="0" destOrd="2" presId="urn:microsoft.com/office/officeart/2005/8/layout/vList6"/>
    <dgm:cxn modelId="{B1A0A9F5-C572-41EC-A3CA-3D99C2362499}" srcId="{AA1AF3A1-F927-4553-96D5-9575DBCF856E}" destId="{862CB990-C532-4C8E-8CF5-78E8F37FEF89}" srcOrd="1" destOrd="0" parTransId="{2137F5DD-F0F3-4812-813B-79D50F7958B6}" sibTransId="{6147E3FF-EA28-4103-8436-66B6E9E1F3E2}"/>
    <dgm:cxn modelId="{85303D0E-AF25-4588-BEB1-2F8451E58593}" type="presOf" srcId="{43101B50-8924-4AEB-9E1D-4A6089F0FF48}" destId="{8EDDDA07-5580-46D4-BDBC-6CB8C8C5D260}" srcOrd="0" destOrd="0" presId="urn:microsoft.com/office/officeart/2005/8/layout/vList6"/>
    <dgm:cxn modelId="{F458F996-66B6-4C9B-A4C1-37D878649CC0}" type="presOf" srcId="{5592DB1E-802E-4AA6-B6FF-F8091191C76C}" destId="{77F8696A-6254-4FFA-93DE-403AC2501A2D}" srcOrd="0" destOrd="3" presId="urn:microsoft.com/office/officeart/2005/8/layout/vList6"/>
    <dgm:cxn modelId="{E18DC97E-A6BC-49D7-BEE3-EA530BFCDE99}" type="presOf" srcId="{AA1AF3A1-F927-4553-96D5-9575DBCF856E}" destId="{84FB0D8C-6F4F-43F4-A616-F4000BAC5B66}" srcOrd="0" destOrd="0" presId="urn:microsoft.com/office/officeart/2005/8/layout/vList6"/>
    <dgm:cxn modelId="{D118AB6C-27DB-4D00-B013-7EA1E059EB9B}" srcId="{AA1AF3A1-F927-4553-96D5-9575DBCF856E}" destId="{9BB99C0F-1071-4F1D-8060-8633381AFB7E}" srcOrd="3" destOrd="0" parTransId="{CAE3F8EF-6DDA-435E-AFC4-D84A19FEE871}" sibTransId="{5B3559B5-BB42-4E1C-AE13-2771AFE9904B}"/>
    <dgm:cxn modelId="{6D7C8017-08EE-433E-BE49-AD453096005E}" type="presOf" srcId="{862CB990-C532-4C8E-8CF5-78E8F37FEF89}" destId="{34333DB5-2E95-4868-B98B-899621A5DE43}" srcOrd="0" destOrd="1" presId="urn:microsoft.com/office/officeart/2005/8/layout/vList6"/>
    <dgm:cxn modelId="{D1D2B233-1377-4975-B1D3-D4BA5F0E9BA4}" srcId="{43101B50-8924-4AEB-9E1D-4A6089F0FF48}" destId="{5592DB1E-802E-4AA6-B6FF-F8091191C76C}" srcOrd="3" destOrd="0" parTransId="{4B374348-5C18-41AC-8B88-CDC656178746}" sibTransId="{53D92273-9ABA-4252-8777-344445605B16}"/>
    <dgm:cxn modelId="{812E2E91-A14F-4BE4-83F7-3228EA5E2F86}" type="presParOf" srcId="{298D6916-C564-40FF-B1A1-42203733FFE3}" destId="{A04876A7-2CEA-44C8-A41D-BF2797BC6155}" srcOrd="0" destOrd="0" presId="urn:microsoft.com/office/officeart/2005/8/layout/vList6"/>
    <dgm:cxn modelId="{6EAB2E78-6127-4C3F-818D-EE18E2A7A601}" type="presParOf" srcId="{A04876A7-2CEA-44C8-A41D-BF2797BC6155}" destId="{8EDDDA07-5580-46D4-BDBC-6CB8C8C5D260}" srcOrd="0" destOrd="0" presId="urn:microsoft.com/office/officeart/2005/8/layout/vList6"/>
    <dgm:cxn modelId="{B7D42158-4891-4E50-919F-AC4FECF8ED61}" type="presParOf" srcId="{A04876A7-2CEA-44C8-A41D-BF2797BC6155}" destId="{77F8696A-6254-4FFA-93DE-403AC2501A2D}" srcOrd="1" destOrd="0" presId="urn:microsoft.com/office/officeart/2005/8/layout/vList6"/>
    <dgm:cxn modelId="{F92F6D52-BB9A-4B09-A86E-AC4ED79C9C1D}" type="presParOf" srcId="{298D6916-C564-40FF-B1A1-42203733FFE3}" destId="{79C3A75B-DE65-4108-A1FA-1F329399B7B3}" srcOrd="1" destOrd="0" presId="urn:microsoft.com/office/officeart/2005/8/layout/vList6"/>
    <dgm:cxn modelId="{E39A7BB5-1064-4CA9-8531-09BE2271656A}" type="presParOf" srcId="{298D6916-C564-40FF-B1A1-42203733FFE3}" destId="{9C521414-A57F-4C81-B9E5-F140F32C433F}" srcOrd="2" destOrd="0" presId="urn:microsoft.com/office/officeart/2005/8/layout/vList6"/>
    <dgm:cxn modelId="{7E50A276-E109-42AD-81E5-F9419A58A36F}" type="presParOf" srcId="{9C521414-A57F-4C81-B9E5-F140F32C433F}" destId="{84FB0D8C-6F4F-43F4-A616-F4000BAC5B66}" srcOrd="0" destOrd="0" presId="urn:microsoft.com/office/officeart/2005/8/layout/vList6"/>
    <dgm:cxn modelId="{AE07E393-CC55-4C19-8978-04E4FBBDD5D4}" type="presParOf" srcId="{9C521414-A57F-4C81-B9E5-F140F32C433F}" destId="{34333DB5-2E95-4868-B98B-899621A5DE4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F8696A-6254-4FFA-93DE-403AC2501A2D}">
      <dsp:nvSpPr>
        <dsp:cNvPr id="0" name=""/>
        <dsp:cNvSpPr/>
      </dsp:nvSpPr>
      <dsp:spPr>
        <a:xfrm>
          <a:off x="2589889" y="496"/>
          <a:ext cx="3884835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bg2">
            <a:lumMod val="50000"/>
            <a:alpha val="9000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Anecdotal Records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Rating Scales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Checklists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Rubrics</a:t>
          </a:r>
          <a:endParaRPr lang="en-US" sz="1600" kern="1200" dirty="0"/>
        </a:p>
      </dsp:txBody>
      <dsp:txXfrm>
        <a:off x="2589889" y="242342"/>
        <a:ext cx="3159298" cy="1451073"/>
      </dsp:txXfrm>
    </dsp:sp>
    <dsp:sp modelId="{8EDDDA07-5580-46D4-BDBC-6CB8C8C5D260}">
      <dsp:nvSpPr>
        <dsp:cNvPr id="0" name=""/>
        <dsp:cNvSpPr/>
      </dsp:nvSpPr>
      <dsp:spPr>
        <a:xfrm>
          <a:off x="0" y="496"/>
          <a:ext cx="2589890" cy="1934765"/>
        </a:xfrm>
        <a:prstGeom prst="roundRect">
          <a:avLst/>
        </a:prstGeom>
        <a:solidFill>
          <a:schemeClr val="tx1">
            <a:lumMod val="85000"/>
            <a:lumOff val="1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Assessment Tools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(use assessment tools to record the assessment information gathered using various strategies)</a:t>
          </a:r>
          <a:endParaRPr lang="en-US" sz="1400" kern="1200" dirty="0"/>
        </a:p>
      </dsp:txBody>
      <dsp:txXfrm>
        <a:off x="94447" y="94943"/>
        <a:ext cx="2400996" cy="1745871"/>
      </dsp:txXfrm>
    </dsp:sp>
    <dsp:sp modelId="{34333DB5-2E95-4868-B98B-899621A5DE43}">
      <dsp:nvSpPr>
        <dsp:cNvPr id="0" name=""/>
        <dsp:cNvSpPr/>
      </dsp:nvSpPr>
      <dsp:spPr>
        <a:xfrm>
          <a:off x="2589889" y="2128738"/>
          <a:ext cx="3884835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bg2">
            <a:lumMod val="50000"/>
            <a:alpha val="9000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Observation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Responses (written and Oral)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Analysis of Student Work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Conference with Students</a:t>
          </a:r>
          <a:endParaRPr lang="en-US" sz="1600" kern="1200" dirty="0"/>
        </a:p>
      </dsp:txBody>
      <dsp:txXfrm>
        <a:off x="2589889" y="2370584"/>
        <a:ext cx="3159298" cy="1451073"/>
      </dsp:txXfrm>
    </dsp:sp>
    <dsp:sp modelId="{84FB0D8C-6F4F-43F4-A616-F4000BAC5B66}">
      <dsp:nvSpPr>
        <dsp:cNvPr id="0" name=""/>
        <dsp:cNvSpPr/>
      </dsp:nvSpPr>
      <dsp:spPr>
        <a:xfrm>
          <a:off x="0" y="2128738"/>
          <a:ext cx="2589890" cy="1934765"/>
        </a:xfrm>
        <a:prstGeom prst="roundRect">
          <a:avLst/>
        </a:prstGeom>
        <a:solidFill>
          <a:schemeClr val="tx1">
            <a:lumMod val="85000"/>
            <a:lumOff val="1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Assessment Strategies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>
              <a:effectLst/>
            </a:rPr>
            <a:t>(use assessment strategies to assess student performance and progress)</a:t>
          </a:r>
          <a:endParaRPr lang="en-US" sz="1400" b="0" kern="1200" dirty="0">
            <a:effectLst/>
          </a:endParaRPr>
        </a:p>
      </dsp:txBody>
      <dsp:txXfrm>
        <a:off x="94447" y="2223185"/>
        <a:ext cx="2400996" cy="17458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11CE535-2463-40DC-865F-03EF4D9DD978}" type="datetimeFigureOut">
              <a:rPr lang="en-US" smtClean="0"/>
              <a:t>11/15/2012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12B46F-50EC-4244-9809-F6620B92EF8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CE535-2463-40DC-865F-03EF4D9DD978}" type="datetimeFigureOut">
              <a:rPr lang="en-US" smtClean="0"/>
              <a:t>11/15/2012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12B46F-50EC-4244-9809-F6620B92EF8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CE535-2463-40DC-865F-03EF4D9DD978}" type="datetimeFigureOut">
              <a:rPr lang="en-US" smtClean="0"/>
              <a:t>11/15/2012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12B46F-50EC-4244-9809-F6620B92EF8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CE535-2463-40DC-865F-03EF4D9DD978}" type="datetimeFigureOut">
              <a:rPr lang="en-US" smtClean="0"/>
              <a:t>11/15/2012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12B46F-50EC-4244-9809-F6620B92EF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CE535-2463-40DC-865F-03EF4D9DD978}" type="datetimeFigureOut">
              <a:rPr lang="en-US" smtClean="0"/>
              <a:t>11/15/2012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12B46F-50EC-4244-9809-F6620B92EF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CE535-2463-40DC-865F-03EF4D9DD978}" type="datetimeFigureOut">
              <a:rPr lang="en-US" smtClean="0"/>
              <a:t>11/15/2012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12B46F-50EC-4244-9809-F6620B92EF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CE535-2463-40DC-865F-03EF4D9DD978}" type="datetimeFigureOut">
              <a:rPr lang="en-US" smtClean="0"/>
              <a:t>11/15/2012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12B46F-50EC-4244-9809-F6620B92EF87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CE535-2463-40DC-865F-03EF4D9DD978}" type="datetimeFigureOut">
              <a:rPr lang="en-US" smtClean="0"/>
              <a:t>11/15/2012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12B46F-50EC-4244-9809-F6620B92EF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CE535-2463-40DC-865F-03EF4D9DD978}" type="datetimeFigureOut">
              <a:rPr lang="en-US" smtClean="0"/>
              <a:t>11/15/2012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12B46F-50EC-4244-9809-F6620B92EF8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11CE535-2463-40DC-865F-03EF4D9DD978}" type="datetimeFigureOut">
              <a:rPr lang="en-US" smtClean="0"/>
              <a:t>11/15/2012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12B46F-50EC-4244-9809-F6620B92EF87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11CE535-2463-40DC-865F-03EF4D9DD978}" type="datetimeFigureOut">
              <a:rPr lang="en-US" smtClean="0"/>
              <a:t>11/15/2012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12B46F-50EC-4244-9809-F6620B92EF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11CE535-2463-40DC-865F-03EF4D9DD978}" type="datetimeFigureOut">
              <a:rPr lang="en-US" smtClean="0"/>
              <a:t>11/15/2012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12B46F-50EC-4244-9809-F6620B92EF87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06281"/>
            <a:ext cx="8077200" cy="2210761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Educators’ Resource Guide</a:t>
            </a:r>
            <a:br>
              <a:rPr lang="en-US" sz="4000" dirty="0" smtClean="0"/>
            </a:br>
            <a:r>
              <a:rPr lang="en-US" sz="4000" dirty="0" smtClean="0"/>
              <a:t>Assessment OF Learning</a:t>
            </a:r>
            <a:br>
              <a:rPr lang="en-US" sz="4000" dirty="0" smtClean="0"/>
            </a:br>
            <a:r>
              <a:rPr lang="en-US" sz="4000" dirty="0" smtClean="0"/>
              <a:t>(Chapter 3)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429000"/>
            <a:ext cx="6477000" cy="119970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b="1" dirty="0" smtClean="0"/>
              <a:t>Research, Assessment and Evaluation Department</a:t>
            </a:r>
          </a:p>
          <a:p>
            <a:pPr algn="l"/>
            <a:r>
              <a:rPr lang="en-US" b="1" dirty="0" smtClean="0"/>
              <a:t>Lee Ann </a:t>
            </a:r>
            <a:r>
              <a:rPr lang="en-US" b="1" dirty="0" smtClean="0"/>
              <a:t>Forsyth-Sells, Superintendent of Education</a:t>
            </a:r>
            <a:endParaRPr lang="en-US" b="1" dirty="0" smtClean="0"/>
          </a:p>
          <a:p>
            <a:pPr algn="l"/>
            <a:r>
              <a:rPr lang="en-US" b="1" dirty="0" smtClean="0"/>
              <a:t>Anthony </a:t>
            </a:r>
            <a:r>
              <a:rPr lang="en-US" b="1" dirty="0" smtClean="0"/>
              <a:t>Corapi, Consultant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FB351-41AF-4632-AFD9-CD0DA69F4BFC}" type="slidenum">
              <a:rPr lang="en-US" smtClean="0"/>
              <a:t>1</a:t>
            </a:fld>
            <a:endParaRPr lang="en-US" dirty="0"/>
          </a:p>
        </p:txBody>
      </p:sp>
      <p:pic>
        <p:nvPicPr>
          <p:cNvPr id="1026" name="Picture 2" descr="Educators' Resource Gui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743200"/>
            <a:ext cx="2113858" cy="216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68" t="-383" r="-368" b="-383"/>
          <a:stretch>
            <a:fillRect/>
          </a:stretch>
        </p:blipFill>
        <p:spPr bwMode="auto">
          <a:xfrm>
            <a:off x="304800" y="5334000"/>
            <a:ext cx="1416746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810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838200"/>
            <a:ext cx="7620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The teacher will consider all evidence collected through observations, conversations, and student products.</a:t>
            </a:r>
          </a:p>
          <a:p>
            <a:pPr algn="ctr"/>
            <a:endParaRPr lang="en-US" sz="2800" i="1" dirty="0"/>
          </a:p>
          <a:p>
            <a:pPr algn="ctr"/>
            <a:r>
              <a:rPr lang="en-US" sz="2800" i="1" dirty="0" smtClean="0"/>
              <a:t>The teacher will consider that some evidence carries greater weight than other evidence; for example, some performance tasks are richer and reveal more about students’ skills and knowledge than others.</a:t>
            </a:r>
          </a:p>
          <a:p>
            <a:pPr algn="ctr"/>
            <a:endParaRPr lang="en-US" sz="2800" i="1" dirty="0"/>
          </a:p>
          <a:p>
            <a:pPr algn="ctr"/>
            <a:r>
              <a:rPr lang="en-US" sz="2800" i="1" dirty="0" smtClean="0"/>
              <a:t>- Growing Success (p.39)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24073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2278" y="1752600"/>
            <a:ext cx="7848600" cy="26776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0">
            <a:solidFill>
              <a:schemeClr val="tx1"/>
            </a:solidFill>
          </a:ln>
          <a:effectLst>
            <a:glow rad="101600">
              <a:schemeClr val="tx1"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/>
          <a:p>
            <a:pPr algn="ctr"/>
            <a:endParaRPr lang="en-US" sz="2800" i="1" dirty="0" smtClean="0"/>
          </a:p>
          <a:p>
            <a:pPr algn="ctr"/>
            <a:r>
              <a:rPr lang="en-US" sz="2800" i="1" dirty="0" smtClean="0"/>
              <a:t>The following slides provide examples of tools, strategies, and tasks that teachers may use to collect evidence of student achievement.</a:t>
            </a:r>
          </a:p>
          <a:p>
            <a:pPr algn="ctr"/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06608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214" y="1066800"/>
            <a:ext cx="7560912" cy="4800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13481" y="152400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Write…Do…Say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166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3481" y="152400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Write…Do…Say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865" y="1066800"/>
            <a:ext cx="7892432" cy="4724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076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3481" y="152400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Write…Do…Say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484" y="901340"/>
            <a:ext cx="7704448" cy="4966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449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3481" y="152400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Write…Do…Say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891" y="1066800"/>
            <a:ext cx="7692380" cy="4800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75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838200"/>
            <a:ext cx="7620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Observation is one of the most important strategies for gaining assessment information about a student.</a:t>
            </a:r>
          </a:p>
          <a:p>
            <a:pPr algn="ctr"/>
            <a:endParaRPr lang="en-US" sz="2800" i="1" dirty="0"/>
          </a:p>
          <a:p>
            <a:pPr algn="ctr"/>
            <a:r>
              <a:rPr lang="en-US" sz="2800" i="1" dirty="0" smtClean="0"/>
              <a:t>As a strategy it is purposeful and focused on only one or two behaviours at a time. </a:t>
            </a:r>
          </a:p>
          <a:p>
            <a:pPr algn="ctr"/>
            <a:endParaRPr lang="en-US" sz="2800" i="1" dirty="0"/>
          </a:p>
          <a:p>
            <a:pPr algn="ctr"/>
            <a:r>
              <a:rPr lang="en-US" sz="2800" i="1" dirty="0" smtClean="0"/>
              <a:t>Selecting one or two students to observe at a time makes this strategy manageable.</a:t>
            </a:r>
          </a:p>
          <a:p>
            <a:pPr algn="ctr"/>
            <a:endParaRPr lang="en-US" sz="2800" i="1" dirty="0"/>
          </a:p>
          <a:p>
            <a:pPr algn="ctr"/>
            <a:r>
              <a:rPr lang="en-US" sz="2800" i="1" dirty="0" smtClean="0"/>
              <a:t>- Ontario Ministry of Education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61780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70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Samples of student work that reflect different levels of quality.</a:t>
            </a:r>
          </a:p>
          <a:p>
            <a:r>
              <a:rPr lang="en-US" dirty="0" smtClean="0"/>
              <a:t>Rubrics and exemplars used together help students better understand what quality looks like.</a:t>
            </a:r>
          </a:p>
          <a:p>
            <a:r>
              <a:rPr lang="en-US" dirty="0" smtClean="0"/>
              <a:t>Effective way of defining quality to students</a:t>
            </a:r>
          </a:p>
          <a:p>
            <a:endParaRPr lang="en-US" dirty="0"/>
          </a:p>
          <a:p>
            <a:pPr marL="109728" indent="0" algn="ctr">
              <a:buNone/>
            </a:pPr>
            <a:endParaRPr lang="en-US" dirty="0" smtClean="0"/>
          </a:p>
          <a:p>
            <a:pPr marL="109728" indent="0" algn="ctr">
              <a:buNone/>
            </a:pPr>
            <a:endParaRPr lang="en-US" dirty="0"/>
          </a:p>
          <a:p>
            <a:pPr marL="109728" indent="0" algn="ctr">
              <a:buNone/>
            </a:pPr>
            <a:r>
              <a:rPr lang="en-US" dirty="0" smtClean="0"/>
              <a:t>Works of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 QUALITY </a:t>
            </a:r>
            <a:r>
              <a:rPr lang="en-US" dirty="0" smtClean="0"/>
              <a:t>and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DESCRIPTORS</a:t>
            </a:r>
            <a:r>
              <a:rPr lang="en-US" dirty="0" smtClean="0"/>
              <a:t> are connected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Exemplars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038600" y="3987421"/>
            <a:ext cx="1133332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1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Callout 2"/>
          <p:cNvSpPr/>
          <p:nvPr/>
        </p:nvSpPr>
        <p:spPr>
          <a:xfrm>
            <a:off x="4038601" y="658970"/>
            <a:ext cx="4572000" cy="4041342"/>
          </a:xfrm>
          <a:prstGeom prst="cloudCallout">
            <a:avLst>
              <a:gd name="adj1" fmla="val -82213"/>
              <a:gd name="adj2" fmla="val 2342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</a:rPr>
              <a:t>Please review the </a:t>
            </a:r>
            <a:r>
              <a:rPr lang="en-US" sz="28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FREQUENTLY ASKED QUESTIONS </a:t>
            </a:r>
            <a:r>
              <a:rPr lang="en-US" sz="2800" i="1" dirty="0" smtClean="0">
                <a:solidFill>
                  <a:schemeClr val="tx1"/>
                </a:solidFill>
              </a:rPr>
              <a:t>at </a:t>
            </a:r>
            <a:r>
              <a:rPr lang="en-US" sz="2800" i="1" dirty="0">
                <a:solidFill>
                  <a:schemeClr val="tx1"/>
                </a:solidFill>
              </a:rPr>
              <a:t>the end of </a:t>
            </a:r>
            <a:r>
              <a:rPr lang="en-US" sz="2800" i="1" dirty="0" smtClean="0">
                <a:solidFill>
                  <a:schemeClr val="tx1"/>
                </a:solidFill>
              </a:rPr>
              <a:t>each chapter</a:t>
            </a:r>
            <a:r>
              <a:rPr lang="en-US" sz="2800" i="1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1027" name="Picture 3" descr="C:\Documents and Settings\corapia\Local Settings\Temporary Internet Files\Content.IE5\PYUQPAQ2\MC90038920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4" y="3670016"/>
            <a:ext cx="1828800" cy="2060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69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295400"/>
            <a:ext cx="7620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Assessment OF learning refers to those assessments – oral, performance, and written, as well as assessments combining two or more of these modes – that occur at or near the end of an instructional unit, term, or semester.</a:t>
            </a:r>
          </a:p>
          <a:p>
            <a:pPr algn="ctr"/>
            <a:endParaRPr lang="en-US" sz="2800" i="1" dirty="0"/>
          </a:p>
          <a:p>
            <a:pPr algn="ctr"/>
            <a:r>
              <a:rPr lang="en-US" sz="2800" i="1" dirty="0" smtClean="0"/>
              <a:t>- Damian Cooper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22689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838200"/>
            <a:ext cx="7620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The marks, scores and achievement levels that students receive on these assessments OF learning are used to generate report card grades.</a:t>
            </a:r>
          </a:p>
          <a:p>
            <a:pPr algn="ctr"/>
            <a:endParaRPr lang="en-US" sz="2800" i="1" dirty="0"/>
          </a:p>
          <a:p>
            <a:pPr algn="ctr"/>
            <a:r>
              <a:rPr lang="en-US" sz="2800" i="1" dirty="0" smtClean="0"/>
              <a:t>Report card grades must not include data gathered from assessments FOR learning since these assessments represent students’ early attempts…</a:t>
            </a:r>
            <a:endParaRPr lang="en-US" sz="2800" i="1" dirty="0"/>
          </a:p>
          <a:p>
            <a:pPr algn="ctr"/>
            <a:endParaRPr lang="en-US" sz="2800" i="1" dirty="0" smtClean="0"/>
          </a:p>
          <a:p>
            <a:pPr algn="ctr"/>
            <a:r>
              <a:rPr lang="en-US" sz="2800" i="1" dirty="0" smtClean="0"/>
              <a:t>- Damian Cooper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74293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b="1" dirty="0" smtClean="0"/>
              <a:t>To ensure valid and fair assessment OF student learning, follow these guidelines:</a:t>
            </a:r>
          </a:p>
          <a:p>
            <a:r>
              <a:rPr lang="en-US" dirty="0" smtClean="0"/>
              <a:t>Gather evidence (write/do/say) to determine grades within the appropriate categories.</a:t>
            </a:r>
          </a:p>
          <a:p>
            <a:r>
              <a:rPr lang="en-US" smtClean="0"/>
              <a:t>Gather </a:t>
            </a:r>
            <a:r>
              <a:rPr lang="en-US" dirty="0" smtClean="0"/>
              <a:t>evidence using a variety of assessment strategies so that all students can demonstrate learning.</a:t>
            </a:r>
          </a:p>
          <a:p>
            <a:r>
              <a:rPr lang="en-US" dirty="0" smtClean="0"/>
              <a:t>Allow student choice within assessment tasks to address individual needs.</a:t>
            </a:r>
          </a:p>
          <a:p>
            <a:r>
              <a:rPr lang="en-US" dirty="0" smtClean="0"/>
              <a:t>Provide timely descriptive feedback.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Effective 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20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professional judgment to review a student’s learning over time (most consistent, more recent levels of evidence gathered)</a:t>
            </a:r>
          </a:p>
          <a:p>
            <a:r>
              <a:rPr lang="en-US" dirty="0" smtClean="0"/>
              <a:t>Use numerous and varied opportunities to contribute to the concept of most consistent.</a:t>
            </a:r>
          </a:p>
          <a:p>
            <a:r>
              <a:rPr lang="en-US" dirty="0" smtClean="0"/>
              <a:t>Review inconsistencies in performance to determine the reason for the occurrence.</a:t>
            </a:r>
          </a:p>
          <a:p>
            <a:r>
              <a:rPr lang="en-US" dirty="0" smtClean="0"/>
              <a:t>Use recent evidence when looking for growth over time.</a:t>
            </a:r>
          </a:p>
          <a:p>
            <a:r>
              <a:rPr lang="en-US" b="1" dirty="0" smtClean="0"/>
              <a:t>It is inappropriate to average student marks to determine an overall level of achievement.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Effective 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19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knowledge and skills teachers use to make informed decisions about student performance in relationship to the expectations and achievement categories.</a:t>
            </a:r>
          </a:p>
          <a:p>
            <a:pPr lvl="1"/>
            <a:r>
              <a:rPr lang="en-US" i="1" dirty="0" smtClean="0"/>
              <a:t>How can I justify the grades/marks I have given?</a:t>
            </a:r>
          </a:p>
          <a:p>
            <a:pPr lvl="1"/>
            <a:r>
              <a:rPr lang="en-US" i="1" dirty="0" smtClean="0"/>
              <a:t>Have I examined evidence that is consistent over the reporting period with consideration of more recent evidence , when applicable?</a:t>
            </a:r>
          </a:p>
          <a:p>
            <a:pPr lvl="1"/>
            <a:r>
              <a:rPr lang="en-US" i="1" dirty="0" smtClean="0"/>
              <a:t>Is there sufficient balance among the categories?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Professional Judgment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09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en-US" i="1" dirty="0"/>
              <a:t>As with most </a:t>
            </a:r>
            <a:r>
              <a:rPr lang="en-US" i="1" dirty="0" err="1"/>
              <a:t>behavioural</a:t>
            </a:r>
            <a:r>
              <a:rPr lang="en-US" i="1" dirty="0"/>
              <a:t> concerns, there are two main issues: how to prevent it and what to do about it when it </a:t>
            </a:r>
            <a:r>
              <a:rPr lang="en-US" i="1" dirty="0" smtClean="0"/>
              <a:t>happens. “If </a:t>
            </a:r>
            <a:r>
              <a:rPr lang="en-US" i="1" dirty="0"/>
              <a:t>teachers focus on proactive strategies in their assessment practices, then there will be fewer situations where </a:t>
            </a:r>
            <a:r>
              <a:rPr lang="en-US" i="1" dirty="0" err="1"/>
              <a:t>behavioural</a:t>
            </a:r>
            <a:r>
              <a:rPr lang="en-US" i="1" dirty="0"/>
              <a:t> consequences are </a:t>
            </a:r>
            <a:r>
              <a:rPr lang="en-US" i="1" dirty="0" smtClean="0"/>
              <a:t>necessary.”</a:t>
            </a:r>
            <a:endParaRPr lang="en-US" dirty="0" smtClean="0"/>
          </a:p>
          <a:p>
            <a:pPr marL="109728" indent="0" algn="ctr">
              <a:buNone/>
            </a:pPr>
            <a:endParaRPr lang="en-US" i="1" dirty="0" smtClean="0"/>
          </a:p>
          <a:p>
            <a:pPr marL="109728" indent="0" algn="ctr">
              <a:buNone/>
            </a:pPr>
            <a:r>
              <a:rPr lang="en-US" i="1" dirty="0" smtClean="0"/>
              <a:t>-  Ken O’Connor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Academic Integrity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82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1"/>
          <p:cNvSpPr/>
          <p:nvPr/>
        </p:nvSpPr>
        <p:spPr>
          <a:xfrm>
            <a:off x="529419" y="1668154"/>
            <a:ext cx="3048000" cy="838200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Student does not complete task by </a:t>
            </a:r>
            <a:r>
              <a:rPr lang="en-US" sz="1600" b="1" dirty="0" smtClean="0">
                <a:solidFill>
                  <a:schemeClr val="tx1"/>
                </a:solidFill>
              </a:rPr>
              <a:t>due date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4" name="Flowchart: Alternate Process 3"/>
          <p:cNvSpPr/>
          <p:nvPr/>
        </p:nvSpPr>
        <p:spPr>
          <a:xfrm>
            <a:off x="529419" y="3193861"/>
            <a:ext cx="3048000" cy="838200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Student does not complete task by </a:t>
            </a:r>
            <a:r>
              <a:rPr lang="en-US" sz="1600" b="1" dirty="0" smtClean="0">
                <a:solidFill>
                  <a:schemeClr val="tx1"/>
                </a:solidFill>
              </a:rPr>
              <a:t>end-of-unit</a:t>
            </a:r>
            <a:r>
              <a:rPr lang="en-US" sz="1600" dirty="0" smtClean="0">
                <a:solidFill>
                  <a:schemeClr val="tx1"/>
                </a:solidFill>
              </a:rPr>
              <a:t> date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Flowchart: Alternate Process 4"/>
          <p:cNvSpPr/>
          <p:nvPr/>
        </p:nvSpPr>
        <p:spPr>
          <a:xfrm>
            <a:off x="529419" y="4782971"/>
            <a:ext cx="3048000" cy="838200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Student does not complete task by the </a:t>
            </a:r>
            <a:r>
              <a:rPr lang="en-US" sz="1600" b="1" dirty="0" smtClean="0">
                <a:solidFill>
                  <a:schemeClr val="tx1"/>
                </a:solidFill>
              </a:rPr>
              <a:t>end of the term/semester/year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6" name="Striped Right Arrow 5"/>
          <p:cNvSpPr/>
          <p:nvPr/>
        </p:nvSpPr>
        <p:spPr>
          <a:xfrm>
            <a:off x="3771331" y="1747197"/>
            <a:ext cx="1295400" cy="647700"/>
          </a:xfrm>
          <a:prstGeom prst="stripedRightArrow">
            <a:avLst/>
          </a:prstGeom>
          <a:gradFill>
            <a:gsLst>
              <a:gs pos="0">
                <a:srgbClr val="CBCBCB"/>
              </a:gs>
              <a:gs pos="13000">
                <a:srgbClr val="5F5F5F"/>
              </a:gs>
              <a:gs pos="21001">
                <a:srgbClr val="5F5F5F"/>
              </a:gs>
              <a:gs pos="63000">
                <a:srgbClr val="FFFFFF"/>
              </a:gs>
              <a:gs pos="67000">
                <a:srgbClr val="B2B2B2"/>
              </a:gs>
              <a:gs pos="69000">
                <a:srgbClr val="292929"/>
              </a:gs>
              <a:gs pos="82001">
                <a:srgbClr val="777777"/>
              </a:gs>
              <a:gs pos="100000">
                <a:srgbClr val="EAEAE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Striped Right Arrow 6"/>
          <p:cNvSpPr/>
          <p:nvPr/>
        </p:nvSpPr>
        <p:spPr>
          <a:xfrm>
            <a:off x="3771331" y="3323515"/>
            <a:ext cx="1295400" cy="647700"/>
          </a:xfrm>
          <a:prstGeom prst="stripedRightArrow">
            <a:avLst/>
          </a:prstGeom>
          <a:gradFill>
            <a:gsLst>
              <a:gs pos="0">
                <a:srgbClr val="CBCBCB"/>
              </a:gs>
              <a:gs pos="13000">
                <a:srgbClr val="5F5F5F"/>
              </a:gs>
              <a:gs pos="21001">
                <a:srgbClr val="5F5F5F"/>
              </a:gs>
              <a:gs pos="63000">
                <a:srgbClr val="FFFFFF"/>
              </a:gs>
              <a:gs pos="67000">
                <a:srgbClr val="B2B2B2"/>
              </a:gs>
              <a:gs pos="69000">
                <a:srgbClr val="292929"/>
              </a:gs>
              <a:gs pos="82001">
                <a:srgbClr val="777777"/>
              </a:gs>
              <a:gs pos="100000">
                <a:srgbClr val="EAEAE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Striped Right Arrow 7"/>
          <p:cNvSpPr/>
          <p:nvPr/>
        </p:nvSpPr>
        <p:spPr>
          <a:xfrm>
            <a:off x="3771331" y="4858460"/>
            <a:ext cx="1295400" cy="647700"/>
          </a:xfrm>
          <a:prstGeom prst="stripedRightArrow">
            <a:avLst/>
          </a:prstGeom>
          <a:gradFill>
            <a:gsLst>
              <a:gs pos="0">
                <a:srgbClr val="CBCBCB"/>
              </a:gs>
              <a:gs pos="13000">
                <a:srgbClr val="5F5F5F"/>
              </a:gs>
              <a:gs pos="21001">
                <a:srgbClr val="5F5F5F"/>
              </a:gs>
              <a:gs pos="63000">
                <a:srgbClr val="FFFFFF"/>
              </a:gs>
              <a:gs pos="67000">
                <a:srgbClr val="B2B2B2"/>
              </a:gs>
              <a:gs pos="69000">
                <a:srgbClr val="292929"/>
              </a:gs>
              <a:gs pos="82001">
                <a:srgbClr val="777777"/>
              </a:gs>
              <a:gs pos="100000">
                <a:srgbClr val="EAEAE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16675" y="550965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Missed Task and Teacher Response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Flowchart: Alternate Process 9"/>
          <p:cNvSpPr/>
          <p:nvPr/>
        </p:nvSpPr>
        <p:spPr>
          <a:xfrm>
            <a:off x="5343098" y="1556697"/>
            <a:ext cx="3048000" cy="838200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Student Reminders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Inform Parents and Seek Support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Flowchart: Alternate Process 10"/>
          <p:cNvSpPr/>
          <p:nvPr/>
        </p:nvSpPr>
        <p:spPr>
          <a:xfrm>
            <a:off x="5343098" y="2889061"/>
            <a:ext cx="3048000" cy="1447800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Record “incomplete”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Student Reminders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Alternative Task(s)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Additional Support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Parent Communication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Flowchart: Alternate Process 11"/>
          <p:cNvSpPr/>
          <p:nvPr/>
        </p:nvSpPr>
        <p:spPr>
          <a:xfrm>
            <a:off x="5343098" y="4716154"/>
            <a:ext cx="3048000" cy="1684646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Sufficient Evidence?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Determine Grade (use professional Judgment)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Note in Learning Skills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“R” or Failing Grade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Credit Recovery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00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772889027"/>
              </p:ext>
            </p:extLst>
          </p:nvPr>
        </p:nvGraphicFramePr>
        <p:xfrm>
          <a:off x="1336912" y="1600200"/>
          <a:ext cx="647472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16675" y="550965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Defining Tools and Strategies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632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159</TotalTime>
  <Words>687</Words>
  <Application>Microsoft Office PowerPoint</Application>
  <PresentationFormat>On-screen Show (4:3)</PresentationFormat>
  <Paragraphs>90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Educators’ Resource Guide Assessment OF Learning (Chapter 3)</vt:lpstr>
      <vt:lpstr>PowerPoint Presentation</vt:lpstr>
      <vt:lpstr>PowerPoint Presentation</vt:lpstr>
      <vt:lpstr>Effective Practices</vt:lpstr>
      <vt:lpstr>Effective Practices</vt:lpstr>
      <vt:lpstr>Professional Judgment</vt:lpstr>
      <vt:lpstr>Academic Integrity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Exemplars</vt:lpstr>
      <vt:lpstr>PowerPoint Presentation</vt:lpstr>
    </vt:vector>
  </TitlesOfParts>
  <Company>NCDSB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Educators’ Resource Guide Assessment OF Learning (Chapter 3)</dc:title>
  <dc:creator>Corapi, Anthony</dc:creator>
  <cp:lastModifiedBy>Anderson, Yvonne</cp:lastModifiedBy>
  <cp:revision>30</cp:revision>
  <dcterms:created xsi:type="dcterms:W3CDTF">2012-10-30T12:14:26Z</dcterms:created>
  <dcterms:modified xsi:type="dcterms:W3CDTF">2012-11-15T13:30:41Z</dcterms:modified>
</cp:coreProperties>
</file>