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6" r:id="rId6"/>
    <p:sldId id="262" r:id="rId7"/>
    <p:sldId id="263" r:id="rId8"/>
    <p:sldId id="260" r:id="rId9"/>
    <p:sldId id="264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2B342D8-C353-4E16-9E8D-A74A78645874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8F0F4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DFE1102-5F01-47ED-888D-AB4E945D02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328213"/>
      </p:ext>
    </p:extLst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97B18-6789-4BE5-9C0A-332BFE4A76AD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7F34-FFB6-445D-8C62-53DAA84DB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217912"/>
      </p:ext>
    </p:extLst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A19BE-3E6E-43B6-BC51-052CC7D8EB1E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B125C-F49F-4B38-AD59-AA5BF8D371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530192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E29F6-B3E0-42B8-AFF7-0FF61B7055EA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4C049-299A-424B-88BF-C5CE68DD4A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25384"/>
      </p:ext>
    </p:extLst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4AFDBD44-0C33-4691-8076-FD278A080F54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6045EB15-D552-4B78-BC9F-2A4835FFC8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25458"/>
      </p:ext>
    </p:extLst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B81B8B13-A4B3-41FB-AA8A-B74940EAFD43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F42F2D38-CAA0-420C-8625-5B20782B9B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89406"/>
      </p:ext>
    </p:extLst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DDB811-4886-4B6D-89B2-D281F8CEF107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043CD-E527-49D2-B7A1-4F05C53137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259565"/>
      </p:ext>
    </p:extLst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5DBB827D-3DEE-4501-9CBA-9F7EAC0A1916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A605DFCB-4634-433E-9066-6209AB116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231976"/>
      </p:ext>
    </p:extLst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D3AB6-22CF-4008-A47C-6B8A461ECB40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D8A25-F161-46B9-8117-8ADFF53122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625276"/>
      </p:ext>
    </p:extLst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E5C349-7A35-4A1C-AB65-98B022B971BB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C62A43-9F46-4D17-B4BF-D83AB3E93F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538844"/>
      </p:ext>
    </p:extLst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329FDD6B-92D3-41DD-9857-F3FF297B9639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6AFF7572-0C90-4F1D-913B-117EAAE38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11511"/>
      </p:ext>
    </p:extLst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">
              <a:schemeClr val="accent1">
                <a:tint val="44500"/>
                <a:satMod val="160000"/>
              </a:schemeClr>
            </a:gs>
            <a:gs pos="25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1A1E137-E3CC-46BF-85A1-D3999253B8E2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latin typeface="Lucida Sans Unicode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BFC382F-B6F3-412D-BA9F-D69D534F78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8991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plit orient="vert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18E387-BFA9-44FE-80AD-6F08D5A9EDE3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6627" name="Subtitle 2"/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6477000" cy="1200150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r>
              <a:rPr lang="en-US" sz="2400" b="1" u="sng" dirty="0" smtClean="0">
                <a:solidFill>
                  <a:schemeClr val="bg1"/>
                </a:solidFill>
                <a:latin typeface="Calibri" pitchFamily="34" charset="0"/>
              </a:rPr>
              <a:t>Research, Assessment and Evaluation Department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Lee Ann Forsyth-Sells, Superintendent of Education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Anthony Corapi, Consultant</a:t>
            </a:r>
          </a:p>
        </p:txBody>
      </p:sp>
      <p:sp>
        <p:nvSpPr>
          <p:cNvPr id="25603" name="Slide Number Placeholder 3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78963CD7-9759-4D1E-A11E-957899B77570}" type="slidenum">
              <a:rPr lang="en-US" sz="10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z="1000" dirty="0">
              <a:solidFill>
                <a:srgbClr val="FFFFFF"/>
              </a:solidFill>
            </a:endParaRPr>
          </a:p>
        </p:txBody>
      </p:sp>
      <p:pic>
        <p:nvPicPr>
          <p:cNvPr id="26629" name="Picture 2" descr="Educators' Resource Gui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1350" y="2743201"/>
            <a:ext cx="2048669" cy="20948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630" name="Picture 5"/>
          <p:cNvPicPr>
            <a:picLocks noChangeAspect="1" noChangeArrowheads="1"/>
          </p:cNvPicPr>
          <p:nvPr/>
        </p:nvPicPr>
        <p:blipFill>
          <a:blip r:embed="rId3">
            <a:lum bright="6000"/>
          </a:blip>
          <a:srcRect l="-368" t="-383" r="-368" b="-383"/>
          <a:stretch>
            <a:fillRect/>
          </a:stretch>
        </p:blipFill>
        <p:spPr bwMode="auto">
          <a:xfrm>
            <a:off x="304800" y="5334000"/>
            <a:ext cx="1416050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075" y="897517"/>
            <a:ext cx="8077200" cy="1829761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Educators’ Resource Guide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 of Achievement with Parents and Students</a:t>
            </a:r>
            <a:b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(Chapter 6)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976483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2"/>
          </a:xfrm>
        </p:spPr>
        <p:txBody>
          <a:bodyPr/>
          <a:lstStyle/>
          <a:p>
            <a:pPr marL="109537" indent="0" algn="ctr">
              <a:buNone/>
            </a:pPr>
            <a:endParaRPr lang="en-US" b="1" i="1" dirty="0" smtClean="0">
              <a:solidFill>
                <a:schemeClr val="bg1"/>
              </a:solidFill>
            </a:endParaRPr>
          </a:p>
          <a:p>
            <a:pPr marL="109537" indent="0" algn="ctr">
              <a:buNone/>
            </a:pPr>
            <a:endParaRPr lang="en-US" sz="2800" b="1" i="1" dirty="0" smtClean="0">
              <a:solidFill>
                <a:schemeClr val="bg1"/>
              </a:solidFill>
            </a:endParaRPr>
          </a:p>
          <a:p>
            <a:pPr marL="109537" indent="0" algn="ctr">
              <a:buNone/>
            </a:pPr>
            <a:endParaRPr lang="en-US" sz="3600" b="1" i="1" dirty="0" smtClean="0">
              <a:solidFill>
                <a:schemeClr val="bg1"/>
              </a:solidFill>
            </a:endParaRPr>
          </a:p>
          <a:p>
            <a:pPr marL="109537" indent="0" algn="ctr">
              <a:buNone/>
            </a:pPr>
            <a:r>
              <a:rPr lang="en-US" sz="3600" b="1" i="1" dirty="0" smtClean="0">
                <a:solidFill>
                  <a:schemeClr val="bg1"/>
                </a:solidFill>
              </a:rPr>
              <a:t>“Assessment is a collaborative process, not something teachers do to students.”</a:t>
            </a:r>
          </a:p>
          <a:p>
            <a:pPr marL="109537" indent="0" algn="ctr">
              <a:buNone/>
            </a:pPr>
            <a:endParaRPr lang="en-US" sz="3200" b="1" i="1" dirty="0">
              <a:solidFill>
                <a:schemeClr val="bg1"/>
              </a:solidFill>
            </a:endParaRPr>
          </a:p>
          <a:p>
            <a:pPr marL="109537" indent="0" algn="ctr">
              <a:buNone/>
            </a:pPr>
            <a:r>
              <a:rPr lang="en-US" sz="3200" b="1" i="1" dirty="0" smtClean="0">
                <a:solidFill>
                  <a:schemeClr val="bg1"/>
                </a:solidFill>
              </a:rPr>
              <a:t>                        ~ Damian Cooper</a:t>
            </a:r>
            <a:endParaRPr lang="en-US" sz="3200" b="1" i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C049-299A-424B-88BF-C5CE68DD4A5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8391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2"/>
          </a:xfrm>
        </p:spPr>
        <p:txBody>
          <a:bodyPr/>
          <a:lstStyle/>
          <a:p>
            <a:pPr marL="109537" indent="0" algn="ctr">
              <a:buNone/>
            </a:pPr>
            <a:r>
              <a:rPr lang="en-US" sz="2800" b="1" i="1" dirty="0" smtClean="0">
                <a:solidFill>
                  <a:schemeClr val="bg1"/>
                </a:solidFill>
              </a:rPr>
              <a:t>“Ongoing communication with students and parents about academic achievement is crucial to support learning and parental partnership.”</a:t>
            </a:r>
          </a:p>
          <a:p>
            <a:pPr marL="109537" indent="0" algn="ctr">
              <a:buNone/>
            </a:pPr>
            <a:endParaRPr lang="en-US" sz="2800" b="1" i="1" dirty="0" smtClean="0">
              <a:solidFill>
                <a:schemeClr val="bg1"/>
              </a:solidFill>
            </a:endParaRPr>
          </a:p>
          <a:p>
            <a:pPr marL="109537" indent="0" algn="ctr">
              <a:buNone/>
            </a:pPr>
            <a:r>
              <a:rPr lang="en-US" sz="2800" b="1" i="1" dirty="0" smtClean="0">
                <a:solidFill>
                  <a:schemeClr val="bg1"/>
                </a:solidFill>
              </a:rPr>
              <a:t>----------------------</a:t>
            </a:r>
          </a:p>
          <a:p>
            <a:pPr marL="109537" indent="0" algn="ctr">
              <a:buNone/>
            </a:pPr>
            <a:endParaRPr lang="en-US" sz="2800" b="1" i="1" dirty="0">
              <a:solidFill>
                <a:schemeClr val="bg1"/>
              </a:solidFill>
            </a:endParaRPr>
          </a:p>
          <a:p>
            <a:pPr marL="109537" indent="0" algn="ctr">
              <a:buNone/>
            </a:pPr>
            <a:r>
              <a:rPr lang="en-US" sz="2800" b="1" i="1" dirty="0" smtClean="0">
                <a:solidFill>
                  <a:schemeClr val="bg1"/>
                </a:solidFill>
              </a:rPr>
              <a:t>“Teachers should create an inviting and welcoming environment where parents have ongoing opportunities to participate and make decisions that will impact their child’s school experience.”</a:t>
            </a:r>
          </a:p>
          <a:p>
            <a:pPr marL="109537" indent="0" algn="ctr">
              <a:buNone/>
            </a:pPr>
            <a:endParaRPr lang="en-US" sz="2800" i="1" dirty="0">
              <a:solidFill>
                <a:schemeClr val="bg1"/>
              </a:solidFill>
            </a:endParaRPr>
          </a:p>
          <a:p>
            <a:pPr marL="109537" indent="0" algn="ctr">
              <a:buNone/>
            </a:pPr>
            <a:r>
              <a:rPr lang="en-US" sz="2800" i="1" dirty="0" smtClean="0">
                <a:solidFill>
                  <a:schemeClr val="bg1"/>
                </a:solidFill>
              </a:rPr>
              <a:t>    </a:t>
            </a:r>
            <a:r>
              <a:rPr lang="en-US" sz="2800" b="1" i="1" dirty="0" smtClean="0">
                <a:solidFill>
                  <a:schemeClr val="bg1"/>
                </a:solidFill>
              </a:rPr>
              <a:t>Educators’ Resource Guide, p.67</a:t>
            </a:r>
            <a:endParaRPr lang="en-US" sz="2800" b="1" i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C049-299A-424B-88BF-C5CE68DD4A5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72859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3692302"/>
              </p:ext>
            </p:extLst>
          </p:nvPr>
        </p:nvGraphicFramePr>
        <p:xfrm>
          <a:off x="609600" y="1295400"/>
          <a:ext cx="8229600" cy="461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Should be included</a:t>
                      </a:r>
                      <a:r>
                        <a:rPr lang="en-US" baseline="0" dirty="0" smtClean="0"/>
                        <a:t> in 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Should not be included in grade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Evidence of student’s achievement</a:t>
                      </a:r>
                      <a:r>
                        <a:rPr lang="en-US" sz="1600" baseline="0" dirty="0" smtClean="0"/>
                        <a:t> of curriculum expectations through demonstration or observation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Coaching activities or feedback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Professional judgment based</a:t>
                      </a:r>
                      <a:r>
                        <a:rPr lang="en-US" sz="1600" baseline="0" dirty="0" smtClean="0"/>
                        <a:t> on evidence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Attitudes and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behaviours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Conferences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Learning skills, participation, attendance, punctuality not identified</a:t>
                      </a:r>
                      <a:r>
                        <a:rPr lang="en-US" sz="1600" baseline="0" dirty="0" smtClean="0"/>
                        <a:t> as a curriculum expectation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Performance tasks,</a:t>
                      </a:r>
                      <a:r>
                        <a:rPr lang="en-US" sz="1600" baseline="0" dirty="0" smtClean="0"/>
                        <a:t> products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Observation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Data from a balance of (see chapter</a:t>
                      </a:r>
                      <a:r>
                        <a:rPr lang="en-US" sz="1600" b="1" baseline="0" dirty="0" smtClean="0"/>
                        <a:t> 3)</a:t>
                      </a:r>
                      <a:r>
                        <a:rPr lang="en-US" sz="1600" b="1" dirty="0" smtClean="0"/>
                        <a:t>: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Data from: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WRITE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Diagnostic</a:t>
                      </a:r>
                      <a:r>
                        <a:rPr lang="en-US" sz="1600" baseline="0" dirty="0" smtClean="0"/>
                        <a:t> assessments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DO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Rough drafts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SAY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/>
                        <a:t>Self-and peer-assessments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Formal Communication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(Report Card)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C049-299A-424B-88BF-C5CE68DD4A5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09811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2"/>
          </a:xfrm>
        </p:spPr>
        <p:txBody>
          <a:bodyPr/>
          <a:lstStyle/>
          <a:p>
            <a:pPr marL="109537" indent="0" algn="ctr">
              <a:buNone/>
            </a:pPr>
            <a:endParaRPr lang="en-US" sz="2400" b="1" i="1" dirty="0" smtClean="0">
              <a:solidFill>
                <a:schemeClr val="bg1"/>
              </a:solidFill>
            </a:endParaRPr>
          </a:p>
          <a:p>
            <a:pPr marL="109537" indent="0" algn="ctr">
              <a:buNone/>
            </a:pPr>
            <a:r>
              <a:rPr lang="en-US" sz="3200" b="1" i="1" dirty="0" smtClean="0">
                <a:solidFill>
                  <a:schemeClr val="bg1"/>
                </a:solidFill>
              </a:rPr>
              <a:t>“When providing comments on the report card, describe what students know and can do as well as significant strengths, and identify next steps.”</a:t>
            </a:r>
          </a:p>
          <a:p>
            <a:pPr marL="109537" indent="0" algn="ctr">
              <a:buNone/>
            </a:pPr>
            <a:endParaRPr lang="en-US" sz="3200" b="1" i="1" dirty="0">
              <a:solidFill>
                <a:schemeClr val="bg1"/>
              </a:solidFill>
            </a:endParaRPr>
          </a:p>
          <a:p>
            <a:pPr marL="109537" indent="0" algn="ctr">
              <a:buNone/>
            </a:pPr>
            <a:r>
              <a:rPr lang="en-US" sz="3200" b="1" i="1" dirty="0" smtClean="0">
                <a:solidFill>
                  <a:schemeClr val="bg1"/>
                </a:solidFill>
              </a:rPr>
              <a:t>   Educators’ Resource Guide, p. 68</a:t>
            </a:r>
          </a:p>
          <a:p>
            <a:pPr marL="109537" indent="0" algn="ctr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C049-299A-424B-88BF-C5CE68DD4A5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6332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263390"/>
              </p:ext>
            </p:extLst>
          </p:nvPr>
        </p:nvGraphicFramePr>
        <p:xfrm>
          <a:off x="381000" y="1752600"/>
          <a:ext cx="8382000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89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STUDENT</a:t>
                      </a:r>
                      <a:r>
                        <a:rPr lang="en-US" sz="2000" baseline="0" dirty="0" smtClean="0"/>
                        <a:t> PERSPECTIVE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PARENT</a:t>
                      </a:r>
                      <a:r>
                        <a:rPr lang="en-US" sz="2000" baseline="0" dirty="0" smtClean="0"/>
                        <a:t> PERSPECTIVE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EDUCATOR PERSPECTIVE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What am I good at?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What</a:t>
                      </a:r>
                      <a:r>
                        <a:rPr lang="en-US" sz="2000" baseline="0" dirty="0" smtClean="0"/>
                        <a:t> is my child good at?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Do the marks reflect the most consistent, more recent levels of evidence gathered?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What area(s) do I need to improve?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Where can my child improve?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What are the key messages that I want to convey in the report card comments?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What do I do next?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What can I do next to support my child?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Summarizing Student Learning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(Key Questions)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C049-299A-424B-88BF-C5CE68DD4A5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8353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Important that the student is an active participant whenever possible.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Students are the critical connector between assessment and learning.</a:t>
            </a:r>
          </a:p>
          <a:p>
            <a:r>
              <a:rPr lang="en-US" dirty="0">
                <a:solidFill>
                  <a:schemeClr val="bg1"/>
                </a:solidFill>
              </a:rPr>
              <a:t>C</a:t>
            </a:r>
            <a:r>
              <a:rPr lang="en-US" dirty="0" smtClean="0">
                <a:solidFill>
                  <a:schemeClr val="bg1"/>
                </a:solidFill>
              </a:rPr>
              <a:t>onference needs to be planned and purposeful.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Provide a focus for the conference.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Be prepared to respond to questions that may arise about student learning.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Include students’ strengths and next steps/goal setting.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Student/Parent/Teacher Conferencing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C049-299A-424B-88BF-C5CE68DD4A5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07035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Ensure all participants know the agenda.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Allow enough time for rich dialogue to occur.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Have samples of student work (evidence).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Provide students with opportunities to share successes and challenges.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Know the learner.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Keep record of all communication between school and home.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Conferencing: Things to Consider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C049-299A-424B-88BF-C5CE68DD4A5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03857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2"/>
          </a:xfrm>
        </p:spPr>
        <p:txBody>
          <a:bodyPr/>
          <a:lstStyle/>
          <a:p>
            <a:pPr marL="109537" indent="0" algn="ctr">
              <a:buNone/>
            </a:pPr>
            <a:endParaRPr lang="en-US" b="1" i="1" dirty="0" smtClean="0">
              <a:solidFill>
                <a:schemeClr val="bg1"/>
              </a:solidFill>
            </a:endParaRPr>
          </a:p>
          <a:p>
            <a:pPr marL="109537" indent="0" algn="ctr">
              <a:buNone/>
            </a:pPr>
            <a:endParaRPr lang="en-US" b="1" i="1" dirty="0" smtClean="0">
              <a:solidFill>
                <a:schemeClr val="bg1"/>
              </a:solidFill>
            </a:endParaRPr>
          </a:p>
          <a:p>
            <a:pPr marL="109537" indent="0" algn="ctr">
              <a:buNone/>
            </a:pPr>
            <a:r>
              <a:rPr lang="en-US" sz="3200" b="1" i="1" dirty="0" smtClean="0">
                <a:solidFill>
                  <a:schemeClr val="bg1"/>
                </a:solidFill>
              </a:rPr>
              <a:t>“Assessment must be balanced, including            oral, performance, and written tasks, and          be flexible in order to improve learning               for all students.”</a:t>
            </a:r>
          </a:p>
          <a:p>
            <a:pPr marL="109537" indent="0" algn="ctr">
              <a:buNone/>
            </a:pPr>
            <a:endParaRPr lang="en-US" sz="3200" i="1" dirty="0">
              <a:solidFill>
                <a:schemeClr val="bg1"/>
              </a:solidFill>
            </a:endParaRPr>
          </a:p>
          <a:p>
            <a:pPr marL="109537" indent="0" algn="ctr">
              <a:buNone/>
            </a:pPr>
            <a:r>
              <a:rPr lang="en-US" sz="3200" i="1" dirty="0" smtClean="0">
                <a:solidFill>
                  <a:schemeClr val="bg1"/>
                </a:solidFill>
              </a:rPr>
              <a:t>                                 ~</a:t>
            </a:r>
            <a:r>
              <a:rPr lang="en-US" sz="3200" b="1" i="1" dirty="0" smtClean="0">
                <a:solidFill>
                  <a:schemeClr val="bg1"/>
                </a:solidFill>
              </a:rPr>
              <a:t>Damian</a:t>
            </a:r>
            <a:r>
              <a:rPr lang="en-US" sz="3200" i="1" dirty="0" smtClean="0">
                <a:solidFill>
                  <a:schemeClr val="bg1"/>
                </a:solidFill>
              </a:rPr>
              <a:t> </a:t>
            </a:r>
            <a:r>
              <a:rPr lang="en-US" sz="3200" b="1" i="1" dirty="0" smtClean="0">
                <a:solidFill>
                  <a:schemeClr val="bg1"/>
                </a:solidFill>
              </a:rPr>
              <a:t>Cooper, 2007</a:t>
            </a:r>
            <a:endParaRPr lang="en-US" sz="3200" b="1" i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C049-299A-424B-88BF-C5CE68DD4A5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6332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924800" cy="452596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Timely phone calls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Regular conversations with students (feedback)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Postcards/notes/progress updates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Rubrics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Portfolios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Newsletters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Response journals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Peer and self-assessment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Class websites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Parent/Teacher nights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Informal Communication Strategies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C049-299A-424B-88BF-C5CE68DD4A5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07749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475</Words>
  <Application>Microsoft Office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Educators’ Resource Guide Communication of Achievement with Parents and Students (Chapter 6)</vt:lpstr>
      <vt:lpstr>PowerPoint Presentation</vt:lpstr>
      <vt:lpstr>Formal Communication (Report Card)</vt:lpstr>
      <vt:lpstr>PowerPoint Presentation</vt:lpstr>
      <vt:lpstr>Summarizing Student Learning (Key Questions)</vt:lpstr>
      <vt:lpstr>Student/Parent/Teacher Conferencing</vt:lpstr>
      <vt:lpstr>Conferencing: Things to Consider</vt:lpstr>
      <vt:lpstr>PowerPoint Presentation</vt:lpstr>
      <vt:lpstr>Informal Communication Strategies</vt:lpstr>
      <vt:lpstr>PowerPoint Presentation</vt:lpstr>
    </vt:vector>
  </TitlesOfParts>
  <Company>NCDSB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Educators Resource Guide Communication of Achievement with Parents and Students (Chapter 6)</dc:title>
  <dc:creator>Corapi, Anthony</dc:creator>
  <cp:lastModifiedBy>Anderson, Yvonne</cp:lastModifiedBy>
  <cp:revision>10</cp:revision>
  <cp:lastPrinted>2013-03-06T16:50:41Z</cp:lastPrinted>
  <dcterms:created xsi:type="dcterms:W3CDTF">2013-03-05T15:49:38Z</dcterms:created>
  <dcterms:modified xsi:type="dcterms:W3CDTF">2013-03-18T15:46:53Z</dcterms:modified>
</cp:coreProperties>
</file>