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4"/>
  </p:notesMasterIdLst>
  <p:handoutMasterIdLst>
    <p:handoutMasterId r:id="rId25"/>
  </p:handoutMasterIdLst>
  <p:sldIdLst>
    <p:sldId id="256" r:id="rId2"/>
    <p:sldId id="269" r:id="rId3"/>
    <p:sldId id="270" r:id="rId4"/>
    <p:sldId id="271" r:id="rId5"/>
    <p:sldId id="273" r:id="rId6"/>
    <p:sldId id="272" r:id="rId7"/>
    <p:sldId id="258" r:id="rId8"/>
    <p:sldId id="257" r:id="rId9"/>
    <p:sldId id="259" r:id="rId10"/>
    <p:sldId id="261" r:id="rId11"/>
    <p:sldId id="276" r:id="rId12"/>
    <p:sldId id="260" r:id="rId13"/>
    <p:sldId id="262" r:id="rId14"/>
    <p:sldId id="263" r:id="rId15"/>
    <p:sldId id="277" r:id="rId16"/>
    <p:sldId id="264" r:id="rId17"/>
    <p:sldId id="265" r:id="rId18"/>
    <p:sldId id="266" r:id="rId19"/>
    <p:sldId id="278" r:id="rId20"/>
    <p:sldId id="267" r:id="rId21"/>
    <p:sldId id="268" r:id="rId22"/>
    <p:sldId id="279"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336"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5303F2-2F07-4B49-939D-CA6673009069}" type="doc">
      <dgm:prSet loTypeId="urn:microsoft.com/office/officeart/2005/8/layout/process2" loCatId="process" qsTypeId="urn:microsoft.com/office/officeart/2005/8/quickstyle/simple5" qsCatId="simple" csTypeId="urn:microsoft.com/office/officeart/2005/8/colors/accent0_3" csCatId="mainScheme" phldr="1"/>
      <dgm:spPr/>
    </dgm:pt>
    <dgm:pt modelId="{11FF46BA-7ECD-4056-ACCE-0DEBC171FF4A}">
      <dgm:prSet phldrT="[Text]"/>
      <dgm:spPr/>
      <dgm:t>
        <a:bodyPr/>
        <a:lstStyle/>
        <a:p>
          <a:r>
            <a:rPr lang="en-US" dirty="0" smtClean="0"/>
            <a:t>Identify desired results</a:t>
          </a:r>
          <a:endParaRPr lang="en-US" dirty="0"/>
        </a:p>
      </dgm:t>
    </dgm:pt>
    <dgm:pt modelId="{D36FA303-1515-4E3E-B796-79599C8A94DA}" type="parTrans" cxnId="{F0D36E8F-F15E-492D-9CA5-5DE87824CD9A}">
      <dgm:prSet/>
      <dgm:spPr/>
      <dgm:t>
        <a:bodyPr/>
        <a:lstStyle/>
        <a:p>
          <a:endParaRPr lang="en-US"/>
        </a:p>
      </dgm:t>
    </dgm:pt>
    <dgm:pt modelId="{35C21ED2-71C7-4245-B4C9-7F0C6C42550F}" type="sibTrans" cxnId="{F0D36E8F-F15E-492D-9CA5-5DE87824CD9A}">
      <dgm:prSet/>
      <dgm:spPr/>
      <dgm:t>
        <a:bodyPr/>
        <a:lstStyle/>
        <a:p>
          <a:endParaRPr lang="en-US" dirty="0"/>
        </a:p>
      </dgm:t>
    </dgm:pt>
    <dgm:pt modelId="{6F9E3211-3346-4BEA-A410-09FF27745B80}">
      <dgm:prSet phldrT="[Text]"/>
      <dgm:spPr/>
      <dgm:t>
        <a:bodyPr/>
        <a:lstStyle/>
        <a:p>
          <a:r>
            <a:rPr lang="en-US" dirty="0" smtClean="0"/>
            <a:t>Determine acceptable evidence</a:t>
          </a:r>
          <a:endParaRPr lang="en-US" dirty="0"/>
        </a:p>
      </dgm:t>
    </dgm:pt>
    <dgm:pt modelId="{09B7E04D-B975-423E-AE53-DB34AE76AA36}" type="parTrans" cxnId="{2CF46E7F-4516-4CEC-8F97-9D92C6C75081}">
      <dgm:prSet/>
      <dgm:spPr/>
      <dgm:t>
        <a:bodyPr/>
        <a:lstStyle/>
        <a:p>
          <a:endParaRPr lang="en-US"/>
        </a:p>
      </dgm:t>
    </dgm:pt>
    <dgm:pt modelId="{FD7D7592-FB8C-4C67-A533-9B0381C4727C}" type="sibTrans" cxnId="{2CF46E7F-4516-4CEC-8F97-9D92C6C75081}">
      <dgm:prSet/>
      <dgm:spPr/>
      <dgm:t>
        <a:bodyPr/>
        <a:lstStyle/>
        <a:p>
          <a:endParaRPr lang="en-US" dirty="0"/>
        </a:p>
      </dgm:t>
    </dgm:pt>
    <dgm:pt modelId="{3A64454B-ABFD-4F6A-B6BA-3A1D5D4F7C42}">
      <dgm:prSet phldrT="[Text]"/>
      <dgm:spPr/>
      <dgm:t>
        <a:bodyPr/>
        <a:lstStyle/>
        <a:p>
          <a:r>
            <a:rPr lang="en-US" dirty="0" smtClean="0"/>
            <a:t>Plan learning experiences and instruction</a:t>
          </a:r>
          <a:endParaRPr lang="en-US" dirty="0"/>
        </a:p>
      </dgm:t>
    </dgm:pt>
    <dgm:pt modelId="{80E8458B-38F7-476F-BCFB-033E7C1CDAAA}" type="parTrans" cxnId="{D82E216C-2D3F-433A-91E8-F437859C5BEF}">
      <dgm:prSet/>
      <dgm:spPr/>
      <dgm:t>
        <a:bodyPr/>
        <a:lstStyle/>
        <a:p>
          <a:endParaRPr lang="en-US"/>
        </a:p>
      </dgm:t>
    </dgm:pt>
    <dgm:pt modelId="{FBB41134-D264-4088-8397-ECB5E4CE2DAA}" type="sibTrans" cxnId="{D82E216C-2D3F-433A-91E8-F437859C5BEF}">
      <dgm:prSet/>
      <dgm:spPr/>
      <dgm:t>
        <a:bodyPr/>
        <a:lstStyle/>
        <a:p>
          <a:endParaRPr lang="en-US"/>
        </a:p>
      </dgm:t>
    </dgm:pt>
    <dgm:pt modelId="{A8EB1B21-72A7-4334-90D1-7815D5289674}" type="pres">
      <dgm:prSet presAssocID="{2F5303F2-2F07-4B49-939D-CA6673009069}" presName="linearFlow" presStyleCnt="0">
        <dgm:presLayoutVars>
          <dgm:resizeHandles val="exact"/>
        </dgm:presLayoutVars>
      </dgm:prSet>
      <dgm:spPr/>
    </dgm:pt>
    <dgm:pt modelId="{4D4D536A-827C-4943-9EEC-9C4C46DFCB22}" type="pres">
      <dgm:prSet presAssocID="{11FF46BA-7ECD-4056-ACCE-0DEBC171FF4A}" presName="node" presStyleLbl="node1" presStyleIdx="0" presStyleCnt="3">
        <dgm:presLayoutVars>
          <dgm:bulletEnabled val="1"/>
        </dgm:presLayoutVars>
      </dgm:prSet>
      <dgm:spPr/>
      <dgm:t>
        <a:bodyPr/>
        <a:lstStyle/>
        <a:p>
          <a:endParaRPr lang="en-US"/>
        </a:p>
      </dgm:t>
    </dgm:pt>
    <dgm:pt modelId="{264A1187-D975-4237-B68A-EAFDB4399DCB}" type="pres">
      <dgm:prSet presAssocID="{35C21ED2-71C7-4245-B4C9-7F0C6C42550F}" presName="sibTrans" presStyleLbl="sibTrans2D1" presStyleIdx="0" presStyleCnt="2"/>
      <dgm:spPr/>
      <dgm:t>
        <a:bodyPr/>
        <a:lstStyle/>
        <a:p>
          <a:endParaRPr lang="en-US"/>
        </a:p>
      </dgm:t>
    </dgm:pt>
    <dgm:pt modelId="{6044D645-4B71-40AE-9804-1DF47C08A7E2}" type="pres">
      <dgm:prSet presAssocID="{35C21ED2-71C7-4245-B4C9-7F0C6C42550F}" presName="connectorText" presStyleLbl="sibTrans2D1" presStyleIdx="0" presStyleCnt="2"/>
      <dgm:spPr/>
      <dgm:t>
        <a:bodyPr/>
        <a:lstStyle/>
        <a:p>
          <a:endParaRPr lang="en-US"/>
        </a:p>
      </dgm:t>
    </dgm:pt>
    <dgm:pt modelId="{9CEAEFFF-93EE-4E31-ACED-89B724A1C5AB}" type="pres">
      <dgm:prSet presAssocID="{6F9E3211-3346-4BEA-A410-09FF27745B80}" presName="node" presStyleLbl="node1" presStyleIdx="1" presStyleCnt="3">
        <dgm:presLayoutVars>
          <dgm:bulletEnabled val="1"/>
        </dgm:presLayoutVars>
      </dgm:prSet>
      <dgm:spPr/>
      <dgm:t>
        <a:bodyPr/>
        <a:lstStyle/>
        <a:p>
          <a:endParaRPr lang="en-US"/>
        </a:p>
      </dgm:t>
    </dgm:pt>
    <dgm:pt modelId="{201290D5-3F59-4270-BE38-B45DA27EBD56}" type="pres">
      <dgm:prSet presAssocID="{FD7D7592-FB8C-4C67-A533-9B0381C4727C}" presName="sibTrans" presStyleLbl="sibTrans2D1" presStyleIdx="1" presStyleCnt="2"/>
      <dgm:spPr/>
      <dgm:t>
        <a:bodyPr/>
        <a:lstStyle/>
        <a:p>
          <a:endParaRPr lang="en-US"/>
        </a:p>
      </dgm:t>
    </dgm:pt>
    <dgm:pt modelId="{3CAF3A0D-B8B1-4279-B21A-99FDCFC48C4F}" type="pres">
      <dgm:prSet presAssocID="{FD7D7592-FB8C-4C67-A533-9B0381C4727C}" presName="connectorText" presStyleLbl="sibTrans2D1" presStyleIdx="1" presStyleCnt="2"/>
      <dgm:spPr/>
      <dgm:t>
        <a:bodyPr/>
        <a:lstStyle/>
        <a:p>
          <a:endParaRPr lang="en-US"/>
        </a:p>
      </dgm:t>
    </dgm:pt>
    <dgm:pt modelId="{B5C5B35C-815F-414C-9F65-3C7FD5449A5C}" type="pres">
      <dgm:prSet presAssocID="{3A64454B-ABFD-4F6A-B6BA-3A1D5D4F7C42}" presName="node" presStyleLbl="node1" presStyleIdx="2" presStyleCnt="3">
        <dgm:presLayoutVars>
          <dgm:bulletEnabled val="1"/>
        </dgm:presLayoutVars>
      </dgm:prSet>
      <dgm:spPr/>
      <dgm:t>
        <a:bodyPr/>
        <a:lstStyle/>
        <a:p>
          <a:endParaRPr lang="en-US"/>
        </a:p>
      </dgm:t>
    </dgm:pt>
  </dgm:ptLst>
  <dgm:cxnLst>
    <dgm:cxn modelId="{5E6C7BDF-7D54-471C-B7C2-74DFF7883AF5}" type="presOf" srcId="{2F5303F2-2F07-4B49-939D-CA6673009069}" destId="{A8EB1B21-72A7-4334-90D1-7815D5289674}" srcOrd="0" destOrd="0" presId="urn:microsoft.com/office/officeart/2005/8/layout/process2"/>
    <dgm:cxn modelId="{6B79C3CD-E5D0-440B-8506-774255970FC2}" type="presOf" srcId="{3A64454B-ABFD-4F6A-B6BA-3A1D5D4F7C42}" destId="{B5C5B35C-815F-414C-9F65-3C7FD5449A5C}" srcOrd="0" destOrd="0" presId="urn:microsoft.com/office/officeart/2005/8/layout/process2"/>
    <dgm:cxn modelId="{D82E216C-2D3F-433A-91E8-F437859C5BEF}" srcId="{2F5303F2-2F07-4B49-939D-CA6673009069}" destId="{3A64454B-ABFD-4F6A-B6BA-3A1D5D4F7C42}" srcOrd="2" destOrd="0" parTransId="{80E8458B-38F7-476F-BCFB-033E7C1CDAAA}" sibTransId="{FBB41134-D264-4088-8397-ECB5E4CE2DAA}"/>
    <dgm:cxn modelId="{F0D36E8F-F15E-492D-9CA5-5DE87824CD9A}" srcId="{2F5303F2-2F07-4B49-939D-CA6673009069}" destId="{11FF46BA-7ECD-4056-ACCE-0DEBC171FF4A}" srcOrd="0" destOrd="0" parTransId="{D36FA303-1515-4E3E-B796-79599C8A94DA}" sibTransId="{35C21ED2-71C7-4245-B4C9-7F0C6C42550F}"/>
    <dgm:cxn modelId="{B0B8396A-2504-4EC4-BFF8-A6521DE4AF68}" type="presOf" srcId="{11FF46BA-7ECD-4056-ACCE-0DEBC171FF4A}" destId="{4D4D536A-827C-4943-9EEC-9C4C46DFCB22}" srcOrd="0" destOrd="0" presId="urn:microsoft.com/office/officeart/2005/8/layout/process2"/>
    <dgm:cxn modelId="{31DA45E6-0DD3-4835-8184-7391B1CC7888}" type="presOf" srcId="{35C21ED2-71C7-4245-B4C9-7F0C6C42550F}" destId="{264A1187-D975-4237-B68A-EAFDB4399DCB}" srcOrd="0" destOrd="0" presId="urn:microsoft.com/office/officeart/2005/8/layout/process2"/>
    <dgm:cxn modelId="{571F788A-5816-4010-A6DD-8E99392C1008}" type="presOf" srcId="{FD7D7592-FB8C-4C67-A533-9B0381C4727C}" destId="{3CAF3A0D-B8B1-4279-B21A-99FDCFC48C4F}" srcOrd="1" destOrd="0" presId="urn:microsoft.com/office/officeart/2005/8/layout/process2"/>
    <dgm:cxn modelId="{2CF46E7F-4516-4CEC-8F97-9D92C6C75081}" srcId="{2F5303F2-2F07-4B49-939D-CA6673009069}" destId="{6F9E3211-3346-4BEA-A410-09FF27745B80}" srcOrd="1" destOrd="0" parTransId="{09B7E04D-B975-423E-AE53-DB34AE76AA36}" sibTransId="{FD7D7592-FB8C-4C67-A533-9B0381C4727C}"/>
    <dgm:cxn modelId="{69877D66-239C-4EEF-B0BF-B39E7845D6E6}" type="presOf" srcId="{FD7D7592-FB8C-4C67-A533-9B0381C4727C}" destId="{201290D5-3F59-4270-BE38-B45DA27EBD56}" srcOrd="0" destOrd="0" presId="urn:microsoft.com/office/officeart/2005/8/layout/process2"/>
    <dgm:cxn modelId="{5321277A-D7BB-497F-B82E-9094B1481BAE}" type="presOf" srcId="{35C21ED2-71C7-4245-B4C9-7F0C6C42550F}" destId="{6044D645-4B71-40AE-9804-1DF47C08A7E2}" srcOrd="1" destOrd="0" presId="urn:microsoft.com/office/officeart/2005/8/layout/process2"/>
    <dgm:cxn modelId="{E827F119-5E47-4CA6-9649-8188F4EC35A5}" type="presOf" srcId="{6F9E3211-3346-4BEA-A410-09FF27745B80}" destId="{9CEAEFFF-93EE-4E31-ACED-89B724A1C5AB}" srcOrd="0" destOrd="0" presId="urn:microsoft.com/office/officeart/2005/8/layout/process2"/>
    <dgm:cxn modelId="{61F4E25E-8871-4048-B58A-BFA8736645A9}" type="presParOf" srcId="{A8EB1B21-72A7-4334-90D1-7815D5289674}" destId="{4D4D536A-827C-4943-9EEC-9C4C46DFCB22}" srcOrd="0" destOrd="0" presId="urn:microsoft.com/office/officeart/2005/8/layout/process2"/>
    <dgm:cxn modelId="{A1F60EEF-B372-420B-B6C1-3A53296FC726}" type="presParOf" srcId="{A8EB1B21-72A7-4334-90D1-7815D5289674}" destId="{264A1187-D975-4237-B68A-EAFDB4399DCB}" srcOrd="1" destOrd="0" presId="urn:microsoft.com/office/officeart/2005/8/layout/process2"/>
    <dgm:cxn modelId="{B07282B5-6F60-48C7-974A-3664274B2F60}" type="presParOf" srcId="{264A1187-D975-4237-B68A-EAFDB4399DCB}" destId="{6044D645-4B71-40AE-9804-1DF47C08A7E2}" srcOrd="0" destOrd="0" presId="urn:microsoft.com/office/officeart/2005/8/layout/process2"/>
    <dgm:cxn modelId="{A615636C-0433-4D64-A4F7-3AA13FE5F80E}" type="presParOf" srcId="{A8EB1B21-72A7-4334-90D1-7815D5289674}" destId="{9CEAEFFF-93EE-4E31-ACED-89B724A1C5AB}" srcOrd="2" destOrd="0" presId="urn:microsoft.com/office/officeart/2005/8/layout/process2"/>
    <dgm:cxn modelId="{5D80C328-F046-42F5-B37D-66639481384A}" type="presParOf" srcId="{A8EB1B21-72A7-4334-90D1-7815D5289674}" destId="{201290D5-3F59-4270-BE38-B45DA27EBD56}" srcOrd="3" destOrd="0" presId="urn:microsoft.com/office/officeart/2005/8/layout/process2"/>
    <dgm:cxn modelId="{C2F102A4-BBB9-46C3-ABDB-896591D0AC0A}" type="presParOf" srcId="{201290D5-3F59-4270-BE38-B45DA27EBD56}" destId="{3CAF3A0D-B8B1-4279-B21A-99FDCFC48C4F}" srcOrd="0" destOrd="0" presId="urn:microsoft.com/office/officeart/2005/8/layout/process2"/>
    <dgm:cxn modelId="{04AB8680-4B04-49BA-9EB2-8236CDEF21CF}" type="presParOf" srcId="{A8EB1B21-72A7-4334-90D1-7815D5289674}" destId="{B5C5B35C-815F-414C-9F65-3C7FD5449A5C}"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5303F2-2F07-4B49-939D-CA6673009069}" type="doc">
      <dgm:prSet loTypeId="urn:microsoft.com/office/officeart/2005/8/layout/process2" loCatId="process" qsTypeId="urn:microsoft.com/office/officeart/2005/8/quickstyle/simple1" qsCatId="simple" csTypeId="urn:microsoft.com/office/officeart/2005/8/colors/accent0_3" csCatId="mainScheme" phldr="1"/>
      <dgm:spPr/>
    </dgm:pt>
    <dgm:pt modelId="{11FF46BA-7ECD-4056-ACCE-0DEBC171FF4A}">
      <dgm:prSet phldrT="[Text]"/>
      <dgm:spPr/>
      <dgm:t>
        <a:bodyPr/>
        <a:lstStyle/>
        <a:p>
          <a:r>
            <a:rPr lang="en-US" dirty="0" smtClean="0"/>
            <a:t>Identify desired results</a:t>
          </a:r>
          <a:endParaRPr lang="en-US" dirty="0"/>
        </a:p>
      </dgm:t>
    </dgm:pt>
    <dgm:pt modelId="{D36FA303-1515-4E3E-B796-79599C8A94DA}" type="parTrans" cxnId="{F0D36E8F-F15E-492D-9CA5-5DE87824CD9A}">
      <dgm:prSet/>
      <dgm:spPr/>
      <dgm:t>
        <a:bodyPr/>
        <a:lstStyle/>
        <a:p>
          <a:endParaRPr lang="en-US"/>
        </a:p>
      </dgm:t>
    </dgm:pt>
    <dgm:pt modelId="{35C21ED2-71C7-4245-B4C9-7F0C6C42550F}" type="sibTrans" cxnId="{F0D36E8F-F15E-492D-9CA5-5DE87824CD9A}">
      <dgm:prSet/>
      <dgm:spPr>
        <a:solidFill>
          <a:schemeClr val="accent1"/>
        </a:solidFill>
      </dgm:spPr>
      <dgm:t>
        <a:bodyPr/>
        <a:lstStyle/>
        <a:p>
          <a:endParaRPr lang="en-US" dirty="0"/>
        </a:p>
      </dgm:t>
    </dgm:pt>
    <dgm:pt modelId="{6F9E3211-3346-4BEA-A410-09FF27745B80}">
      <dgm:prSet phldrT="[Text]"/>
      <dgm:spPr/>
      <dgm:t>
        <a:bodyPr/>
        <a:lstStyle/>
        <a:p>
          <a:r>
            <a:rPr lang="en-US" dirty="0" smtClean="0"/>
            <a:t>Determine acceptable evidence</a:t>
          </a:r>
          <a:endParaRPr lang="en-US" dirty="0"/>
        </a:p>
      </dgm:t>
    </dgm:pt>
    <dgm:pt modelId="{09B7E04D-B975-423E-AE53-DB34AE76AA36}" type="parTrans" cxnId="{2CF46E7F-4516-4CEC-8F97-9D92C6C75081}">
      <dgm:prSet/>
      <dgm:spPr/>
      <dgm:t>
        <a:bodyPr/>
        <a:lstStyle/>
        <a:p>
          <a:endParaRPr lang="en-US"/>
        </a:p>
      </dgm:t>
    </dgm:pt>
    <dgm:pt modelId="{FD7D7592-FB8C-4C67-A533-9B0381C4727C}" type="sibTrans" cxnId="{2CF46E7F-4516-4CEC-8F97-9D92C6C75081}">
      <dgm:prSet/>
      <dgm:spPr>
        <a:solidFill>
          <a:schemeClr val="accent1"/>
        </a:solidFill>
      </dgm:spPr>
      <dgm:t>
        <a:bodyPr/>
        <a:lstStyle/>
        <a:p>
          <a:endParaRPr lang="en-US" dirty="0"/>
        </a:p>
      </dgm:t>
    </dgm:pt>
    <dgm:pt modelId="{3A64454B-ABFD-4F6A-B6BA-3A1D5D4F7C42}">
      <dgm:prSet phldrT="[Text]"/>
      <dgm:spPr/>
      <dgm:t>
        <a:bodyPr/>
        <a:lstStyle/>
        <a:p>
          <a:r>
            <a:rPr lang="en-US" dirty="0" smtClean="0"/>
            <a:t>Plan learning experiences and instruction</a:t>
          </a:r>
          <a:endParaRPr lang="en-US" dirty="0"/>
        </a:p>
      </dgm:t>
    </dgm:pt>
    <dgm:pt modelId="{80E8458B-38F7-476F-BCFB-033E7C1CDAAA}" type="parTrans" cxnId="{D82E216C-2D3F-433A-91E8-F437859C5BEF}">
      <dgm:prSet/>
      <dgm:spPr/>
      <dgm:t>
        <a:bodyPr/>
        <a:lstStyle/>
        <a:p>
          <a:endParaRPr lang="en-US"/>
        </a:p>
      </dgm:t>
    </dgm:pt>
    <dgm:pt modelId="{FBB41134-D264-4088-8397-ECB5E4CE2DAA}" type="sibTrans" cxnId="{D82E216C-2D3F-433A-91E8-F437859C5BEF}">
      <dgm:prSet/>
      <dgm:spPr/>
      <dgm:t>
        <a:bodyPr/>
        <a:lstStyle/>
        <a:p>
          <a:endParaRPr lang="en-US"/>
        </a:p>
      </dgm:t>
    </dgm:pt>
    <dgm:pt modelId="{A8EB1B21-72A7-4334-90D1-7815D5289674}" type="pres">
      <dgm:prSet presAssocID="{2F5303F2-2F07-4B49-939D-CA6673009069}" presName="linearFlow" presStyleCnt="0">
        <dgm:presLayoutVars>
          <dgm:resizeHandles val="exact"/>
        </dgm:presLayoutVars>
      </dgm:prSet>
      <dgm:spPr/>
    </dgm:pt>
    <dgm:pt modelId="{4D4D536A-827C-4943-9EEC-9C4C46DFCB22}" type="pres">
      <dgm:prSet presAssocID="{11FF46BA-7ECD-4056-ACCE-0DEBC171FF4A}" presName="node" presStyleLbl="node1" presStyleIdx="0" presStyleCnt="3">
        <dgm:presLayoutVars>
          <dgm:bulletEnabled val="1"/>
        </dgm:presLayoutVars>
      </dgm:prSet>
      <dgm:spPr/>
      <dgm:t>
        <a:bodyPr/>
        <a:lstStyle/>
        <a:p>
          <a:endParaRPr lang="en-US"/>
        </a:p>
      </dgm:t>
    </dgm:pt>
    <dgm:pt modelId="{264A1187-D975-4237-B68A-EAFDB4399DCB}" type="pres">
      <dgm:prSet presAssocID="{35C21ED2-71C7-4245-B4C9-7F0C6C42550F}" presName="sibTrans" presStyleLbl="sibTrans2D1" presStyleIdx="0" presStyleCnt="2"/>
      <dgm:spPr/>
      <dgm:t>
        <a:bodyPr/>
        <a:lstStyle/>
        <a:p>
          <a:endParaRPr lang="en-US"/>
        </a:p>
      </dgm:t>
    </dgm:pt>
    <dgm:pt modelId="{6044D645-4B71-40AE-9804-1DF47C08A7E2}" type="pres">
      <dgm:prSet presAssocID="{35C21ED2-71C7-4245-B4C9-7F0C6C42550F}" presName="connectorText" presStyleLbl="sibTrans2D1" presStyleIdx="0" presStyleCnt="2"/>
      <dgm:spPr/>
      <dgm:t>
        <a:bodyPr/>
        <a:lstStyle/>
        <a:p>
          <a:endParaRPr lang="en-US"/>
        </a:p>
      </dgm:t>
    </dgm:pt>
    <dgm:pt modelId="{9CEAEFFF-93EE-4E31-ACED-89B724A1C5AB}" type="pres">
      <dgm:prSet presAssocID="{6F9E3211-3346-4BEA-A410-09FF27745B80}" presName="node" presStyleLbl="node1" presStyleIdx="1" presStyleCnt="3">
        <dgm:presLayoutVars>
          <dgm:bulletEnabled val="1"/>
        </dgm:presLayoutVars>
      </dgm:prSet>
      <dgm:spPr/>
      <dgm:t>
        <a:bodyPr/>
        <a:lstStyle/>
        <a:p>
          <a:endParaRPr lang="en-US"/>
        </a:p>
      </dgm:t>
    </dgm:pt>
    <dgm:pt modelId="{201290D5-3F59-4270-BE38-B45DA27EBD56}" type="pres">
      <dgm:prSet presAssocID="{FD7D7592-FB8C-4C67-A533-9B0381C4727C}" presName="sibTrans" presStyleLbl="sibTrans2D1" presStyleIdx="1" presStyleCnt="2"/>
      <dgm:spPr/>
      <dgm:t>
        <a:bodyPr/>
        <a:lstStyle/>
        <a:p>
          <a:endParaRPr lang="en-US"/>
        </a:p>
      </dgm:t>
    </dgm:pt>
    <dgm:pt modelId="{3CAF3A0D-B8B1-4279-B21A-99FDCFC48C4F}" type="pres">
      <dgm:prSet presAssocID="{FD7D7592-FB8C-4C67-A533-9B0381C4727C}" presName="connectorText" presStyleLbl="sibTrans2D1" presStyleIdx="1" presStyleCnt="2"/>
      <dgm:spPr/>
      <dgm:t>
        <a:bodyPr/>
        <a:lstStyle/>
        <a:p>
          <a:endParaRPr lang="en-US"/>
        </a:p>
      </dgm:t>
    </dgm:pt>
    <dgm:pt modelId="{B5C5B35C-815F-414C-9F65-3C7FD5449A5C}" type="pres">
      <dgm:prSet presAssocID="{3A64454B-ABFD-4F6A-B6BA-3A1D5D4F7C42}" presName="node" presStyleLbl="node1" presStyleIdx="2" presStyleCnt="3">
        <dgm:presLayoutVars>
          <dgm:bulletEnabled val="1"/>
        </dgm:presLayoutVars>
      </dgm:prSet>
      <dgm:spPr/>
      <dgm:t>
        <a:bodyPr/>
        <a:lstStyle/>
        <a:p>
          <a:endParaRPr lang="en-US"/>
        </a:p>
      </dgm:t>
    </dgm:pt>
  </dgm:ptLst>
  <dgm:cxnLst>
    <dgm:cxn modelId="{D85AE79B-C7B1-46A4-B38C-C73112CE3C7B}" type="presOf" srcId="{2F5303F2-2F07-4B49-939D-CA6673009069}" destId="{A8EB1B21-72A7-4334-90D1-7815D5289674}" srcOrd="0" destOrd="0" presId="urn:microsoft.com/office/officeart/2005/8/layout/process2"/>
    <dgm:cxn modelId="{2CF46E7F-4516-4CEC-8F97-9D92C6C75081}" srcId="{2F5303F2-2F07-4B49-939D-CA6673009069}" destId="{6F9E3211-3346-4BEA-A410-09FF27745B80}" srcOrd="1" destOrd="0" parTransId="{09B7E04D-B975-423E-AE53-DB34AE76AA36}" sibTransId="{FD7D7592-FB8C-4C67-A533-9B0381C4727C}"/>
    <dgm:cxn modelId="{8FB20EA0-B28F-44CB-8C6D-D1BD1767E01D}" type="presOf" srcId="{FD7D7592-FB8C-4C67-A533-9B0381C4727C}" destId="{201290D5-3F59-4270-BE38-B45DA27EBD56}" srcOrd="0" destOrd="0" presId="urn:microsoft.com/office/officeart/2005/8/layout/process2"/>
    <dgm:cxn modelId="{4A64820D-03F5-4310-B830-B9DF62C1A215}" type="presOf" srcId="{6F9E3211-3346-4BEA-A410-09FF27745B80}" destId="{9CEAEFFF-93EE-4E31-ACED-89B724A1C5AB}" srcOrd="0" destOrd="0" presId="urn:microsoft.com/office/officeart/2005/8/layout/process2"/>
    <dgm:cxn modelId="{DAC7972B-A0EE-4361-BBA6-DF6487158918}" type="presOf" srcId="{35C21ED2-71C7-4245-B4C9-7F0C6C42550F}" destId="{6044D645-4B71-40AE-9804-1DF47C08A7E2}" srcOrd="1" destOrd="0" presId="urn:microsoft.com/office/officeart/2005/8/layout/process2"/>
    <dgm:cxn modelId="{F0D36E8F-F15E-492D-9CA5-5DE87824CD9A}" srcId="{2F5303F2-2F07-4B49-939D-CA6673009069}" destId="{11FF46BA-7ECD-4056-ACCE-0DEBC171FF4A}" srcOrd="0" destOrd="0" parTransId="{D36FA303-1515-4E3E-B796-79599C8A94DA}" sibTransId="{35C21ED2-71C7-4245-B4C9-7F0C6C42550F}"/>
    <dgm:cxn modelId="{E5B00E5F-FAAB-4A9E-BF30-7FB2D8041BD3}" type="presOf" srcId="{FD7D7592-FB8C-4C67-A533-9B0381C4727C}" destId="{3CAF3A0D-B8B1-4279-B21A-99FDCFC48C4F}" srcOrd="1" destOrd="0" presId="urn:microsoft.com/office/officeart/2005/8/layout/process2"/>
    <dgm:cxn modelId="{D82E216C-2D3F-433A-91E8-F437859C5BEF}" srcId="{2F5303F2-2F07-4B49-939D-CA6673009069}" destId="{3A64454B-ABFD-4F6A-B6BA-3A1D5D4F7C42}" srcOrd="2" destOrd="0" parTransId="{80E8458B-38F7-476F-BCFB-033E7C1CDAAA}" sibTransId="{FBB41134-D264-4088-8397-ECB5E4CE2DAA}"/>
    <dgm:cxn modelId="{E9F47D97-D277-4DEB-9A5E-ECFB4565C250}" type="presOf" srcId="{3A64454B-ABFD-4F6A-B6BA-3A1D5D4F7C42}" destId="{B5C5B35C-815F-414C-9F65-3C7FD5449A5C}" srcOrd="0" destOrd="0" presId="urn:microsoft.com/office/officeart/2005/8/layout/process2"/>
    <dgm:cxn modelId="{0C6DB5A5-D3CA-47EE-B94D-A3C47BDA8671}" type="presOf" srcId="{35C21ED2-71C7-4245-B4C9-7F0C6C42550F}" destId="{264A1187-D975-4237-B68A-EAFDB4399DCB}" srcOrd="0" destOrd="0" presId="urn:microsoft.com/office/officeart/2005/8/layout/process2"/>
    <dgm:cxn modelId="{A4E9FC44-7A70-471B-AB9E-AB09795694A5}" type="presOf" srcId="{11FF46BA-7ECD-4056-ACCE-0DEBC171FF4A}" destId="{4D4D536A-827C-4943-9EEC-9C4C46DFCB22}" srcOrd="0" destOrd="0" presId="urn:microsoft.com/office/officeart/2005/8/layout/process2"/>
    <dgm:cxn modelId="{0BD789F5-2695-481B-8FD9-773C7112D26A}" type="presParOf" srcId="{A8EB1B21-72A7-4334-90D1-7815D5289674}" destId="{4D4D536A-827C-4943-9EEC-9C4C46DFCB22}" srcOrd="0" destOrd="0" presId="urn:microsoft.com/office/officeart/2005/8/layout/process2"/>
    <dgm:cxn modelId="{A6BF0B22-B25B-4133-9552-0674E1B09D49}" type="presParOf" srcId="{A8EB1B21-72A7-4334-90D1-7815D5289674}" destId="{264A1187-D975-4237-B68A-EAFDB4399DCB}" srcOrd="1" destOrd="0" presId="urn:microsoft.com/office/officeart/2005/8/layout/process2"/>
    <dgm:cxn modelId="{4A18FF73-DB97-45AC-92FE-25317F8F2F7D}" type="presParOf" srcId="{264A1187-D975-4237-B68A-EAFDB4399DCB}" destId="{6044D645-4B71-40AE-9804-1DF47C08A7E2}" srcOrd="0" destOrd="0" presId="urn:microsoft.com/office/officeart/2005/8/layout/process2"/>
    <dgm:cxn modelId="{6B8089B3-A8DC-41CD-9EC4-5851D9F70389}" type="presParOf" srcId="{A8EB1B21-72A7-4334-90D1-7815D5289674}" destId="{9CEAEFFF-93EE-4E31-ACED-89B724A1C5AB}" srcOrd="2" destOrd="0" presId="urn:microsoft.com/office/officeart/2005/8/layout/process2"/>
    <dgm:cxn modelId="{D0349223-4B81-411F-9B09-9726F375DB60}" type="presParOf" srcId="{A8EB1B21-72A7-4334-90D1-7815D5289674}" destId="{201290D5-3F59-4270-BE38-B45DA27EBD56}" srcOrd="3" destOrd="0" presId="urn:microsoft.com/office/officeart/2005/8/layout/process2"/>
    <dgm:cxn modelId="{215F0601-CBF7-4238-B975-47E5A80680A1}" type="presParOf" srcId="{201290D5-3F59-4270-BE38-B45DA27EBD56}" destId="{3CAF3A0D-B8B1-4279-B21A-99FDCFC48C4F}" srcOrd="0" destOrd="0" presId="urn:microsoft.com/office/officeart/2005/8/layout/process2"/>
    <dgm:cxn modelId="{D21C33FA-C83A-4DF5-8A09-796AEC928BF6}" type="presParOf" srcId="{A8EB1B21-72A7-4334-90D1-7815D5289674}" destId="{B5C5B35C-815F-414C-9F65-3C7FD5449A5C}"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4D536A-827C-4943-9EEC-9C4C46DFCB22}">
      <dsp:nvSpPr>
        <dsp:cNvPr id="0" name=""/>
        <dsp:cNvSpPr/>
      </dsp:nvSpPr>
      <dsp:spPr>
        <a:xfrm>
          <a:off x="1523503" y="0"/>
          <a:ext cx="3048992" cy="1016000"/>
        </a:xfrm>
        <a:prstGeom prst="roundRect">
          <a:avLst>
            <a:gd name="adj" fmla="val 10000"/>
          </a:avLst>
        </a:prstGeom>
        <a:gradFill rotWithShape="0">
          <a:gsLst>
            <a:gs pos="0">
              <a:schemeClr val="dk2">
                <a:hueOff val="0"/>
                <a:satOff val="0"/>
                <a:lumOff val="0"/>
                <a:alphaOff val="0"/>
                <a:shade val="15000"/>
                <a:satMod val="180000"/>
              </a:schemeClr>
            </a:gs>
            <a:gs pos="50000">
              <a:schemeClr val="dk2">
                <a:hueOff val="0"/>
                <a:satOff val="0"/>
                <a:lumOff val="0"/>
                <a:alphaOff val="0"/>
                <a:shade val="45000"/>
                <a:satMod val="170000"/>
              </a:schemeClr>
            </a:gs>
            <a:gs pos="70000">
              <a:schemeClr val="dk2">
                <a:hueOff val="0"/>
                <a:satOff val="0"/>
                <a:lumOff val="0"/>
                <a:alphaOff val="0"/>
                <a:tint val="99000"/>
                <a:shade val="65000"/>
                <a:satMod val="155000"/>
              </a:schemeClr>
            </a:gs>
            <a:gs pos="100000">
              <a:schemeClr val="dk2">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dk2">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Identify desired results</a:t>
          </a:r>
          <a:endParaRPr lang="en-US" sz="1800" kern="1200" dirty="0"/>
        </a:p>
      </dsp:txBody>
      <dsp:txXfrm>
        <a:off x="1553261" y="29758"/>
        <a:ext cx="2989476" cy="956484"/>
      </dsp:txXfrm>
    </dsp:sp>
    <dsp:sp modelId="{264A1187-D975-4237-B68A-EAFDB4399DCB}">
      <dsp:nvSpPr>
        <dsp:cNvPr id="0" name=""/>
        <dsp:cNvSpPr/>
      </dsp:nvSpPr>
      <dsp:spPr>
        <a:xfrm rot="5400000">
          <a:off x="2857500" y="1041399"/>
          <a:ext cx="380999" cy="457200"/>
        </a:xfrm>
        <a:prstGeom prst="rightArrow">
          <a:avLst>
            <a:gd name="adj1" fmla="val 60000"/>
            <a:gd name="adj2" fmla="val 50000"/>
          </a:avLst>
        </a:prstGeom>
        <a:gradFill rotWithShape="0">
          <a:gsLst>
            <a:gs pos="0">
              <a:schemeClr val="dk2">
                <a:tint val="60000"/>
                <a:hueOff val="0"/>
                <a:satOff val="0"/>
                <a:lumOff val="0"/>
                <a:alphaOff val="0"/>
                <a:shade val="15000"/>
                <a:satMod val="180000"/>
              </a:schemeClr>
            </a:gs>
            <a:gs pos="50000">
              <a:schemeClr val="dk2">
                <a:tint val="60000"/>
                <a:hueOff val="0"/>
                <a:satOff val="0"/>
                <a:lumOff val="0"/>
                <a:alphaOff val="0"/>
                <a:shade val="45000"/>
                <a:satMod val="170000"/>
              </a:schemeClr>
            </a:gs>
            <a:gs pos="70000">
              <a:schemeClr val="dk2">
                <a:tint val="60000"/>
                <a:hueOff val="0"/>
                <a:satOff val="0"/>
                <a:lumOff val="0"/>
                <a:alphaOff val="0"/>
                <a:tint val="99000"/>
                <a:shade val="65000"/>
                <a:satMod val="155000"/>
              </a:schemeClr>
            </a:gs>
            <a:gs pos="100000">
              <a:schemeClr val="dk2">
                <a:tint val="6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dk2">
              <a:tint val="60000"/>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dsp:txBody>
      <dsp:txXfrm rot="-5400000">
        <a:off x="2910840" y="1079499"/>
        <a:ext cx="274320" cy="266699"/>
      </dsp:txXfrm>
    </dsp:sp>
    <dsp:sp modelId="{9CEAEFFF-93EE-4E31-ACED-89B724A1C5AB}">
      <dsp:nvSpPr>
        <dsp:cNvPr id="0" name=""/>
        <dsp:cNvSpPr/>
      </dsp:nvSpPr>
      <dsp:spPr>
        <a:xfrm>
          <a:off x="1523503" y="1523999"/>
          <a:ext cx="3048992" cy="1016000"/>
        </a:xfrm>
        <a:prstGeom prst="roundRect">
          <a:avLst>
            <a:gd name="adj" fmla="val 10000"/>
          </a:avLst>
        </a:prstGeom>
        <a:gradFill rotWithShape="0">
          <a:gsLst>
            <a:gs pos="0">
              <a:schemeClr val="dk2">
                <a:hueOff val="0"/>
                <a:satOff val="0"/>
                <a:lumOff val="0"/>
                <a:alphaOff val="0"/>
                <a:shade val="15000"/>
                <a:satMod val="180000"/>
              </a:schemeClr>
            </a:gs>
            <a:gs pos="50000">
              <a:schemeClr val="dk2">
                <a:hueOff val="0"/>
                <a:satOff val="0"/>
                <a:lumOff val="0"/>
                <a:alphaOff val="0"/>
                <a:shade val="45000"/>
                <a:satMod val="170000"/>
              </a:schemeClr>
            </a:gs>
            <a:gs pos="70000">
              <a:schemeClr val="dk2">
                <a:hueOff val="0"/>
                <a:satOff val="0"/>
                <a:lumOff val="0"/>
                <a:alphaOff val="0"/>
                <a:tint val="99000"/>
                <a:shade val="65000"/>
                <a:satMod val="155000"/>
              </a:schemeClr>
            </a:gs>
            <a:gs pos="100000">
              <a:schemeClr val="dk2">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dk2">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Determine acceptable evidence</a:t>
          </a:r>
          <a:endParaRPr lang="en-US" sz="1800" kern="1200" dirty="0"/>
        </a:p>
      </dsp:txBody>
      <dsp:txXfrm>
        <a:off x="1553261" y="1553757"/>
        <a:ext cx="2989476" cy="956484"/>
      </dsp:txXfrm>
    </dsp:sp>
    <dsp:sp modelId="{201290D5-3F59-4270-BE38-B45DA27EBD56}">
      <dsp:nvSpPr>
        <dsp:cNvPr id="0" name=""/>
        <dsp:cNvSpPr/>
      </dsp:nvSpPr>
      <dsp:spPr>
        <a:xfrm rot="5400000">
          <a:off x="2857500" y="2565399"/>
          <a:ext cx="381000" cy="457200"/>
        </a:xfrm>
        <a:prstGeom prst="rightArrow">
          <a:avLst>
            <a:gd name="adj1" fmla="val 60000"/>
            <a:gd name="adj2" fmla="val 50000"/>
          </a:avLst>
        </a:prstGeom>
        <a:gradFill rotWithShape="0">
          <a:gsLst>
            <a:gs pos="0">
              <a:schemeClr val="dk2">
                <a:tint val="60000"/>
                <a:hueOff val="0"/>
                <a:satOff val="0"/>
                <a:lumOff val="0"/>
                <a:alphaOff val="0"/>
                <a:shade val="15000"/>
                <a:satMod val="180000"/>
              </a:schemeClr>
            </a:gs>
            <a:gs pos="50000">
              <a:schemeClr val="dk2">
                <a:tint val="60000"/>
                <a:hueOff val="0"/>
                <a:satOff val="0"/>
                <a:lumOff val="0"/>
                <a:alphaOff val="0"/>
                <a:shade val="45000"/>
                <a:satMod val="170000"/>
              </a:schemeClr>
            </a:gs>
            <a:gs pos="70000">
              <a:schemeClr val="dk2">
                <a:tint val="60000"/>
                <a:hueOff val="0"/>
                <a:satOff val="0"/>
                <a:lumOff val="0"/>
                <a:alphaOff val="0"/>
                <a:tint val="99000"/>
                <a:shade val="65000"/>
                <a:satMod val="155000"/>
              </a:schemeClr>
            </a:gs>
            <a:gs pos="100000">
              <a:schemeClr val="dk2">
                <a:tint val="6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dk2">
              <a:tint val="60000"/>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dsp:txBody>
      <dsp:txXfrm rot="-5400000">
        <a:off x="2910840" y="2603499"/>
        <a:ext cx="274320" cy="266700"/>
      </dsp:txXfrm>
    </dsp:sp>
    <dsp:sp modelId="{B5C5B35C-815F-414C-9F65-3C7FD5449A5C}">
      <dsp:nvSpPr>
        <dsp:cNvPr id="0" name=""/>
        <dsp:cNvSpPr/>
      </dsp:nvSpPr>
      <dsp:spPr>
        <a:xfrm>
          <a:off x="1523503" y="3047999"/>
          <a:ext cx="3048992" cy="1016000"/>
        </a:xfrm>
        <a:prstGeom prst="roundRect">
          <a:avLst>
            <a:gd name="adj" fmla="val 10000"/>
          </a:avLst>
        </a:prstGeom>
        <a:gradFill rotWithShape="0">
          <a:gsLst>
            <a:gs pos="0">
              <a:schemeClr val="dk2">
                <a:hueOff val="0"/>
                <a:satOff val="0"/>
                <a:lumOff val="0"/>
                <a:alphaOff val="0"/>
                <a:shade val="15000"/>
                <a:satMod val="180000"/>
              </a:schemeClr>
            </a:gs>
            <a:gs pos="50000">
              <a:schemeClr val="dk2">
                <a:hueOff val="0"/>
                <a:satOff val="0"/>
                <a:lumOff val="0"/>
                <a:alphaOff val="0"/>
                <a:shade val="45000"/>
                <a:satMod val="170000"/>
              </a:schemeClr>
            </a:gs>
            <a:gs pos="70000">
              <a:schemeClr val="dk2">
                <a:hueOff val="0"/>
                <a:satOff val="0"/>
                <a:lumOff val="0"/>
                <a:alphaOff val="0"/>
                <a:tint val="99000"/>
                <a:shade val="65000"/>
                <a:satMod val="155000"/>
              </a:schemeClr>
            </a:gs>
            <a:gs pos="100000">
              <a:schemeClr val="dk2">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dk2">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Plan learning experiences and instruction</a:t>
          </a:r>
          <a:endParaRPr lang="en-US" sz="1800" kern="1200" dirty="0"/>
        </a:p>
      </dsp:txBody>
      <dsp:txXfrm>
        <a:off x="1553261" y="3077757"/>
        <a:ext cx="2989476" cy="9564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4D536A-827C-4943-9EEC-9C4C46DFCB22}">
      <dsp:nvSpPr>
        <dsp:cNvPr id="0" name=""/>
        <dsp:cNvSpPr/>
      </dsp:nvSpPr>
      <dsp:spPr>
        <a:xfrm>
          <a:off x="1523503" y="0"/>
          <a:ext cx="3048992" cy="1016000"/>
        </a:xfrm>
        <a:prstGeom prst="roundRect">
          <a:avLst>
            <a:gd name="adj" fmla="val 10000"/>
          </a:avLst>
        </a:prstGeom>
        <a:solidFill>
          <a:schemeClr val="dk2">
            <a:hueOff val="0"/>
            <a:satOff val="0"/>
            <a:lumOff val="0"/>
            <a:alphaOff val="0"/>
          </a:schemeClr>
        </a:solidFill>
        <a:ln w="55000" cap="flat" cmpd="thickThin"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Identify desired results</a:t>
          </a:r>
          <a:endParaRPr lang="en-US" sz="1800" kern="1200" dirty="0"/>
        </a:p>
      </dsp:txBody>
      <dsp:txXfrm>
        <a:off x="1553261" y="29758"/>
        <a:ext cx="2989476" cy="956484"/>
      </dsp:txXfrm>
    </dsp:sp>
    <dsp:sp modelId="{264A1187-D975-4237-B68A-EAFDB4399DCB}">
      <dsp:nvSpPr>
        <dsp:cNvPr id="0" name=""/>
        <dsp:cNvSpPr/>
      </dsp:nvSpPr>
      <dsp:spPr>
        <a:xfrm rot="5400000">
          <a:off x="2857500" y="1041399"/>
          <a:ext cx="380999" cy="457200"/>
        </a:xfrm>
        <a:prstGeom prst="rightArrow">
          <a:avLst>
            <a:gd name="adj1" fmla="val 60000"/>
            <a:gd name="adj2" fmla="val 50000"/>
          </a:avLst>
        </a:prstGeom>
        <a:solidFill>
          <a:schemeClr val="accent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dsp:txBody>
      <dsp:txXfrm rot="-5400000">
        <a:off x="2910840" y="1079499"/>
        <a:ext cx="274320" cy="266699"/>
      </dsp:txXfrm>
    </dsp:sp>
    <dsp:sp modelId="{9CEAEFFF-93EE-4E31-ACED-89B724A1C5AB}">
      <dsp:nvSpPr>
        <dsp:cNvPr id="0" name=""/>
        <dsp:cNvSpPr/>
      </dsp:nvSpPr>
      <dsp:spPr>
        <a:xfrm>
          <a:off x="1523503" y="1523999"/>
          <a:ext cx="3048992" cy="1016000"/>
        </a:xfrm>
        <a:prstGeom prst="roundRect">
          <a:avLst>
            <a:gd name="adj" fmla="val 10000"/>
          </a:avLst>
        </a:prstGeom>
        <a:solidFill>
          <a:schemeClr val="dk2">
            <a:hueOff val="0"/>
            <a:satOff val="0"/>
            <a:lumOff val="0"/>
            <a:alphaOff val="0"/>
          </a:schemeClr>
        </a:solidFill>
        <a:ln w="55000" cap="flat" cmpd="thickThin"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Determine acceptable evidence</a:t>
          </a:r>
          <a:endParaRPr lang="en-US" sz="1800" kern="1200" dirty="0"/>
        </a:p>
      </dsp:txBody>
      <dsp:txXfrm>
        <a:off x="1553261" y="1553757"/>
        <a:ext cx="2989476" cy="956484"/>
      </dsp:txXfrm>
    </dsp:sp>
    <dsp:sp modelId="{201290D5-3F59-4270-BE38-B45DA27EBD56}">
      <dsp:nvSpPr>
        <dsp:cNvPr id="0" name=""/>
        <dsp:cNvSpPr/>
      </dsp:nvSpPr>
      <dsp:spPr>
        <a:xfrm rot="5400000">
          <a:off x="2857500" y="2565399"/>
          <a:ext cx="381000" cy="457200"/>
        </a:xfrm>
        <a:prstGeom prst="rightArrow">
          <a:avLst>
            <a:gd name="adj1" fmla="val 60000"/>
            <a:gd name="adj2" fmla="val 50000"/>
          </a:avLst>
        </a:prstGeom>
        <a:solidFill>
          <a:schemeClr val="accent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dsp:txBody>
      <dsp:txXfrm rot="-5400000">
        <a:off x="2910840" y="2603499"/>
        <a:ext cx="274320" cy="266700"/>
      </dsp:txXfrm>
    </dsp:sp>
    <dsp:sp modelId="{B5C5B35C-815F-414C-9F65-3C7FD5449A5C}">
      <dsp:nvSpPr>
        <dsp:cNvPr id="0" name=""/>
        <dsp:cNvSpPr/>
      </dsp:nvSpPr>
      <dsp:spPr>
        <a:xfrm>
          <a:off x="1523503" y="3047999"/>
          <a:ext cx="3048992" cy="1016000"/>
        </a:xfrm>
        <a:prstGeom prst="roundRect">
          <a:avLst>
            <a:gd name="adj" fmla="val 10000"/>
          </a:avLst>
        </a:prstGeom>
        <a:solidFill>
          <a:schemeClr val="dk2">
            <a:hueOff val="0"/>
            <a:satOff val="0"/>
            <a:lumOff val="0"/>
            <a:alphaOff val="0"/>
          </a:schemeClr>
        </a:solidFill>
        <a:ln w="55000" cap="flat" cmpd="thickThin"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Plan learning experiences and instruction</a:t>
          </a:r>
          <a:endParaRPr lang="en-US" sz="1800" kern="1200" dirty="0"/>
        </a:p>
      </dsp:txBody>
      <dsp:txXfrm>
        <a:off x="1553261" y="3077757"/>
        <a:ext cx="2989476" cy="956484"/>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0F39A08C-2077-4145-9FC6-AE4A91FF222E}" type="datetimeFigureOut">
              <a:rPr lang="en-US" smtClean="0"/>
              <a:t>11/15/2012</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28CC8A1E-1F8F-4FC3-B858-14B68035EA05}" type="slidenum">
              <a:rPr lang="en-US" smtClean="0"/>
              <a:t>‹#›</a:t>
            </a:fld>
            <a:endParaRPr lang="en-US" dirty="0"/>
          </a:p>
        </p:txBody>
      </p:sp>
    </p:spTree>
    <p:extLst>
      <p:ext uri="{BB962C8B-B14F-4D97-AF65-F5344CB8AC3E}">
        <p14:creationId xmlns:p14="http://schemas.microsoft.com/office/powerpoint/2010/main" val="338346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107CFC1-CD8E-46FB-90A1-A25D003A2B28}" type="datetimeFigureOut">
              <a:rPr lang="en-US" smtClean="0"/>
              <a:t>11/15/2012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D94966C-1A3A-40F8-8799-89C44258DF99}" type="slidenum">
              <a:rPr lang="en-US" smtClean="0"/>
              <a:t>‹#›</a:t>
            </a:fld>
            <a:endParaRPr lang="en-US" dirty="0"/>
          </a:p>
        </p:txBody>
      </p:sp>
    </p:spTree>
    <p:extLst>
      <p:ext uri="{BB962C8B-B14F-4D97-AF65-F5344CB8AC3E}">
        <p14:creationId xmlns:p14="http://schemas.microsoft.com/office/powerpoint/2010/main" val="1290614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9AA7D32-E916-46BA-8EB2-C526C0079437}" type="datetime1">
              <a:rPr lang="en-US" smtClean="0"/>
              <a:t>11/15/2012</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9DFB351-41AF-4632-AFD9-CD0DA69F4BF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AAA006-9268-4BA6-918A-788433A6E4A4}" type="datetime1">
              <a:rPr lang="en-US" smtClean="0"/>
              <a:t>11/15/2012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9DFB351-41AF-4632-AFD9-CD0DA69F4BF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3CF215F-959D-4236-9B3D-AF1DC7B3D6F7}" type="datetime1">
              <a:rPr lang="en-US" smtClean="0"/>
              <a:t>11/15/2012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9DFB351-41AF-4632-AFD9-CD0DA69F4BF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5955222-E47F-465A-A644-A8A8251241E9}" type="datetime1">
              <a:rPr lang="en-US" smtClean="0"/>
              <a:t>11/15/2012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9DFB351-41AF-4632-AFD9-CD0DA69F4BFC}" type="slidenum">
              <a:rPr lang="en-US" smtClean="0"/>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B612053-E8F9-4208-BD09-2FAA1B8BF3BE}" type="datetime1">
              <a:rPr lang="en-US" smtClean="0"/>
              <a:t>11/15/2012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9DFB351-41AF-4632-AFD9-CD0DA69F4BFC}"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1E94623-C55D-4201-A44F-B7C6FE4B342B}" type="datetime1">
              <a:rPr lang="en-US" smtClean="0"/>
              <a:t>11/15/2012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E9DFB351-41AF-4632-AFD9-CD0DA69F4BFC}" type="slidenum">
              <a:rPr lang="en-US" smtClean="0"/>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BD98F85-50C7-439A-AA51-B268C4B9A9F8}" type="datetime1">
              <a:rPr lang="en-US" smtClean="0"/>
              <a:t>11/15/2012</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E9DFB351-41AF-4632-AFD9-CD0DA69F4BFC}"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594F9A3-467E-4DBC-BEF9-65C09E78D4FB}" type="datetime1">
              <a:rPr lang="en-US" smtClean="0"/>
              <a:t>11/15/2012</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E9DFB351-41AF-4632-AFD9-CD0DA69F4BFC}" type="slidenum">
              <a:rPr lang="en-US" smtClean="0"/>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DC32343-0DCA-4A36-B14A-4689F715C63D}" type="datetime1">
              <a:rPr lang="en-US" smtClean="0"/>
              <a:t>11/15/2012</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E9DFB351-41AF-4632-AFD9-CD0DA69F4BF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22737FE-71AB-4267-9EC4-61906AEAE68B}" type="datetime1">
              <a:rPr lang="en-US" smtClean="0"/>
              <a:t>11/15/2012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E9DFB351-41AF-4632-AFD9-CD0DA69F4BFC}"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BA81C87-295B-4853-981D-5C4822D10B47}" type="datetime1">
              <a:rPr lang="en-US" smtClean="0"/>
              <a:t>11/15/2012</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9DFB351-41AF-4632-AFD9-CD0DA69F4BFC}"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1E0757F-D9D1-40A6-89AA-48EE5954195C}" type="datetime1">
              <a:rPr lang="en-US" smtClean="0"/>
              <a:t>11/15/2012</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9DFB351-41AF-4632-AFD9-CD0DA69F4BFC}"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misalondon.ca/ae_03.html" TargetMode="External"/><Relationship Id="rId2" Type="http://schemas.openxmlformats.org/officeDocument/2006/relationships/hyperlink" Target="http://www.misalondon.ca/ae_01.html"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edugains.ca/newsite/index.html" TargetMode="External"/><Relationship Id="rId2" Type="http://schemas.openxmlformats.org/officeDocument/2006/relationships/hyperlink" Target="http://www.misalondon.ca/ae_04.html"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06281"/>
            <a:ext cx="8077200" cy="2210761"/>
          </a:xfrm>
        </p:spPr>
        <p:txBody>
          <a:bodyPr>
            <a:normAutofit/>
          </a:bodyPr>
          <a:lstStyle/>
          <a:p>
            <a:pPr algn="ctr"/>
            <a:r>
              <a:rPr lang="en-US" sz="4000" dirty="0" smtClean="0"/>
              <a:t>Educators’ Resource Guide Overview</a:t>
            </a:r>
            <a:br>
              <a:rPr lang="en-US" sz="4000" dirty="0" smtClean="0"/>
            </a:br>
            <a:r>
              <a:rPr lang="en-US" sz="4000" dirty="0" smtClean="0"/>
              <a:t>(Chapters 1-2)</a:t>
            </a:r>
            <a:endParaRPr lang="en-US" sz="4000" dirty="0"/>
          </a:p>
        </p:txBody>
      </p:sp>
      <p:sp>
        <p:nvSpPr>
          <p:cNvPr id="3" name="Subtitle 2"/>
          <p:cNvSpPr>
            <a:spLocks noGrp="1"/>
          </p:cNvSpPr>
          <p:nvPr>
            <p:ph type="subTitle" idx="1"/>
          </p:nvPr>
        </p:nvSpPr>
        <p:spPr>
          <a:xfrm>
            <a:off x="304800" y="3429000"/>
            <a:ext cx="6477000" cy="1199704"/>
          </a:xfrm>
        </p:spPr>
        <p:txBody>
          <a:bodyPr>
            <a:normAutofit fontScale="70000" lnSpcReduction="20000"/>
          </a:bodyPr>
          <a:lstStyle/>
          <a:p>
            <a:pPr algn="l"/>
            <a:r>
              <a:rPr lang="en-US" b="1" dirty="0" smtClean="0"/>
              <a:t>Research, Assessment and Evaluation Department</a:t>
            </a:r>
          </a:p>
          <a:p>
            <a:pPr algn="l"/>
            <a:r>
              <a:rPr lang="en-US" b="1" dirty="0" smtClean="0"/>
              <a:t>Lee Ann </a:t>
            </a:r>
            <a:r>
              <a:rPr lang="en-US" b="1" dirty="0" smtClean="0"/>
              <a:t>Forsyth-Sells, Superintendent of Education</a:t>
            </a:r>
            <a:endParaRPr lang="en-US" b="1" dirty="0" smtClean="0"/>
          </a:p>
          <a:p>
            <a:pPr algn="l"/>
            <a:r>
              <a:rPr lang="en-US" b="1" dirty="0" smtClean="0"/>
              <a:t>Anthony </a:t>
            </a:r>
            <a:r>
              <a:rPr lang="en-US" b="1" dirty="0" smtClean="0"/>
              <a:t>Corapi</a:t>
            </a:r>
            <a:r>
              <a:rPr lang="en-US" b="1" smtClean="0"/>
              <a:t>, Consultant</a:t>
            </a:r>
            <a:endParaRPr lang="en-US" b="1" dirty="0"/>
          </a:p>
        </p:txBody>
      </p:sp>
      <p:pic>
        <p:nvPicPr>
          <p:cNvPr id="1026" name="Picture 2" descr="Educators' Resource Gui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2743200"/>
            <a:ext cx="2113858" cy="2162176"/>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E9DFB351-41AF-4632-AFD9-CD0DA69F4BFC}" type="slidenum">
              <a:rPr lang="en-US" smtClean="0"/>
              <a:t>1</a:t>
            </a:fld>
            <a:endParaRPr lang="en-US" dirty="0"/>
          </a:p>
        </p:txBody>
      </p:sp>
      <p:pic>
        <p:nvPicPr>
          <p:cNvPr id="5" name="Picture 2"/>
          <p:cNvPicPr>
            <a:picLocks noChangeAspect="1" noChangeArrowheads="1"/>
          </p:cNvPicPr>
          <p:nvPr/>
        </p:nvPicPr>
        <p:blipFill>
          <a:blip r:embed="rId3">
            <a:lum bright="6000"/>
            <a:extLst>
              <a:ext uri="{28A0092B-C50C-407E-A947-70E740481C1C}">
                <a14:useLocalDpi xmlns:a14="http://schemas.microsoft.com/office/drawing/2010/main" val="0"/>
              </a:ext>
            </a:extLst>
          </a:blip>
          <a:srcRect l="-368" t="-383" r="-368" b="-383"/>
          <a:stretch>
            <a:fillRect/>
          </a:stretch>
        </p:blipFill>
        <p:spPr bwMode="auto">
          <a:xfrm>
            <a:off x="152400" y="5334000"/>
            <a:ext cx="1416746" cy="135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471390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482571" y="149337"/>
            <a:ext cx="3048992" cy="1016000"/>
            <a:chOff x="1523503" y="0"/>
            <a:chExt cx="3048992" cy="1016000"/>
          </a:xfrm>
        </p:grpSpPr>
        <p:sp>
          <p:nvSpPr>
            <p:cNvPr id="18" name="Rounded Rectangle 17"/>
            <p:cNvSpPr/>
            <p:nvPr/>
          </p:nvSpPr>
          <p:spPr>
            <a:xfrm>
              <a:off x="1523503" y="0"/>
              <a:ext cx="3048992" cy="1016000"/>
            </a:xfrm>
            <a:prstGeom prst="roundRect">
              <a:avLst>
                <a:gd name="adj" fmla="val 10000"/>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19" name="Rounded Rectangle 4"/>
            <p:cNvSpPr/>
            <p:nvPr/>
          </p:nvSpPr>
          <p:spPr>
            <a:xfrm>
              <a:off x="1553261" y="29758"/>
              <a:ext cx="2989476" cy="9564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Identify desired results</a:t>
              </a:r>
              <a:endParaRPr lang="en-US" sz="1800" kern="1200" dirty="0"/>
            </a:p>
          </p:txBody>
        </p:sp>
      </p:grpSp>
      <p:grpSp>
        <p:nvGrpSpPr>
          <p:cNvPr id="6" name="Group 5"/>
          <p:cNvGrpSpPr/>
          <p:nvPr/>
        </p:nvGrpSpPr>
        <p:grpSpPr>
          <a:xfrm>
            <a:off x="1740210" y="1233761"/>
            <a:ext cx="457200" cy="609598"/>
            <a:chOff x="2819400" y="1079499"/>
            <a:chExt cx="457200" cy="380999"/>
          </a:xfrm>
          <a:solidFill>
            <a:schemeClr val="accent1"/>
          </a:solidFill>
        </p:grpSpPr>
        <p:sp>
          <p:nvSpPr>
            <p:cNvPr id="16" name="Right Arrow 15"/>
            <p:cNvSpPr/>
            <p:nvPr/>
          </p:nvSpPr>
          <p:spPr>
            <a:xfrm rot="5400000">
              <a:off x="2857500" y="1041399"/>
              <a:ext cx="380999" cy="457200"/>
            </a:xfrm>
            <a:prstGeom prst="rightArrow">
              <a:avLst>
                <a:gd name="adj1" fmla="val 60000"/>
                <a:gd name="adj2" fmla="val 50000"/>
              </a:avLst>
            </a:prstGeom>
            <a:grpFill/>
            <a:ln w="25400">
              <a:solidFill>
                <a:schemeClr val="tx1"/>
              </a:solidFill>
            </a:ln>
          </p:spPr>
          <p:style>
            <a:lnRef idx="0">
              <a:schemeClr val="dk2">
                <a:tint val="60000"/>
                <a:hueOff val="0"/>
                <a:satOff val="0"/>
                <a:lumOff val="0"/>
                <a:alphaOff val="0"/>
              </a:schemeClr>
            </a:lnRef>
            <a:fillRef idx="1">
              <a:scrgbClr r="0" g="0" b="0"/>
            </a:fillRef>
            <a:effectRef idx="0">
              <a:schemeClr val="dk2">
                <a:tint val="60000"/>
                <a:hueOff val="0"/>
                <a:satOff val="0"/>
                <a:lumOff val="0"/>
                <a:alphaOff val="0"/>
              </a:schemeClr>
            </a:effectRef>
            <a:fontRef idx="minor">
              <a:schemeClr val="lt1"/>
            </a:fontRef>
          </p:style>
        </p:sp>
        <p:sp>
          <p:nvSpPr>
            <p:cNvPr id="17" name="Right Arrow 6"/>
            <p:cNvSpPr/>
            <p:nvPr/>
          </p:nvSpPr>
          <p:spPr>
            <a:xfrm>
              <a:off x="2910840" y="1079499"/>
              <a:ext cx="274320" cy="266699"/>
            </a:xfrm>
            <a:prstGeom prst="rect">
              <a:avLst/>
            </a:prstGeom>
            <a:grpFill/>
            <a:ln w="25400">
              <a:solidFill>
                <a:schemeClr val="tx1"/>
              </a:solidFill>
            </a:ln>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p:txBody>
        </p:sp>
      </p:grpSp>
      <p:grpSp>
        <p:nvGrpSpPr>
          <p:cNvPr id="7" name="Group 6"/>
          <p:cNvGrpSpPr/>
          <p:nvPr/>
        </p:nvGrpSpPr>
        <p:grpSpPr>
          <a:xfrm>
            <a:off x="482571" y="1866463"/>
            <a:ext cx="3048992" cy="1016000"/>
            <a:chOff x="1523503" y="1523999"/>
            <a:chExt cx="3048992" cy="1016000"/>
          </a:xfrm>
        </p:grpSpPr>
        <p:sp>
          <p:nvSpPr>
            <p:cNvPr id="14" name="Rounded Rectangle 13"/>
            <p:cNvSpPr/>
            <p:nvPr/>
          </p:nvSpPr>
          <p:spPr>
            <a:xfrm>
              <a:off x="1523503" y="1523999"/>
              <a:ext cx="3048992" cy="1016000"/>
            </a:xfrm>
            <a:prstGeom prst="roundRect">
              <a:avLst>
                <a:gd name="adj" fmla="val 10000"/>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15" name="Rounded Rectangle 8"/>
            <p:cNvSpPr/>
            <p:nvPr/>
          </p:nvSpPr>
          <p:spPr>
            <a:xfrm>
              <a:off x="1553261" y="1553757"/>
              <a:ext cx="2989476" cy="9564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Determine acceptable evidence</a:t>
              </a:r>
              <a:endParaRPr lang="en-US" sz="1800" kern="1200" dirty="0"/>
            </a:p>
          </p:txBody>
        </p:sp>
      </p:grpSp>
      <p:grpSp>
        <p:nvGrpSpPr>
          <p:cNvPr id="8" name="Group 7"/>
          <p:cNvGrpSpPr/>
          <p:nvPr/>
        </p:nvGrpSpPr>
        <p:grpSpPr>
          <a:xfrm>
            <a:off x="1778467" y="3059430"/>
            <a:ext cx="457200" cy="1447800"/>
            <a:chOff x="2819400" y="2603499"/>
            <a:chExt cx="457200" cy="381000"/>
          </a:xfrm>
          <a:solidFill>
            <a:schemeClr val="accent1"/>
          </a:solidFill>
        </p:grpSpPr>
        <p:sp>
          <p:nvSpPr>
            <p:cNvPr id="12" name="Right Arrow 11"/>
            <p:cNvSpPr/>
            <p:nvPr/>
          </p:nvSpPr>
          <p:spPr>
            <a:xfrm rot="5400000">
              <a:off x="2857500" y="2565399"/>
              <a:ext cx="381000" cy="457200"/>
            </a:xfrm>
            <a:prstGeom prst="rightArrow">
              <a:avLst>
                <a:gd name="adj1" fmla="val 60000"/>
                <a:gd name="adj2" fmla="val 50000"/>
              </a:avLst>
            </a:prstGeom>
            <a:grpFill/>
            <a:ln w="25400">
              <a:solidFill>
                <a:schemeClr val="tx1"/>
              </a:solidFill>
            </a:ln>
          </p:spPr>
          <p:style>
            <a:lnRef idx="0">
              <a:schemeClr val="dk2">
                <a:tint val="60000"/>
                <a:hueOff val="0"/>
                <a:satOff val="0"/>
                <a:lumOff val="0"/>
                <a:alphaOff val="0"/>
              </a:schemeClr>
            </a:lnRef>
            <a:fillRef idx="1">
              <a:scrgbClr r="0" g="0" b="0"/>
            </a:fillRef>
            <a:effectRef idx="0">
              <a:schemeClr val="dk2">
                <a:tint val="60000"/>
                <a:hueOff val="0"/>
                <a:satOff val="0"/>
                <a:lumOff val="0"/>
                <a:alphaOff val="0"/>
              </a:schemeClr>
            </a:effectRef>
            <a:fontRef idx="minor">
              <a:schemeClr val="lt1"/>
            </a:fontRef>
          </p:style>
        </p:sp>
        <p:sp>
          <p:nvSpPr>
            <p:cNvPr id="13" name="Right Arrow 10"/>
            <p:cNvSpPr/>
            <p:nvPr/>
          </p:nvSpPr>
          <p:spPr>
            <a:xfrm>
              <a:off x="2910840" y="2603499"/>
              <a:ext cx="274320" cy="266700"/>
            </a:xfrm>
            <a:prstGeom prst="rect">
              <a:avLst/>
            </a:prstGeom>
            <a:grpFill/>
            <a:ln w="25400">
              <a:solidFill>
                <a:schemeClr val="tx1"/>
              </a:solidFill>
            </a:ln>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p:txBody>
        </p:sp>
      </p:grpSp>
      <p:grpSp>
        <p:nvGrpSpPr>
          <p:cNvPr id="9" name="Group 8"/>
          <p:cNvGrpSpPr/>
          <p:nvPr/>
        </p:nvGrpSpPr>
        <p:grpSpPr>
          <a:xfrm>
            <a:off x="512329" y="4557976"/>
            <a:ext cx="3048992" cy="1016000"/>
            <a:chOff x="1523503" y="3047999"/>
            <a:chExt cx="3048992" cy="1016000"/>
          </a:xfrm>
        </p:grpSpPr>
        <p:sp>
          <p:nvSpPr>
            <p:cNvPr id="10" name="Rounded Rectangle 9"/>
            <p:cNvSpPr/>
            <p:nvPr/>
          </p:nvSpPr>
          <p:spPr>
            <a:xfrm>
              <a:off x="1523503" y="3047999"/>
              <a:ext cx="3048992" cy="1016000"/>
            </a:xfrm>
            <a:prstGeom prst="roundRect">
              <a:avLst>
                <a:gd name="adj" fmla="val 10000"/>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11" name="Rounded Rectangle 12"/>
            <p:cNvSpPr/>
            <p:nvPr/>
          </p:nvSpPr>
          <p:spPr>
            <a:xfrm>
              <a:off x="1553261" y="3077757"/>
              <a:ext cx="2989476" cy="9564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Plan learning experiences and instruction</a:t>
              </a:r>
              <a:endParaRPr lang="en-US" sz="1800" kern="1200" dirty="0"/>
            </a:p>
          </p:txBody>
        </p:sp>
      </p:grpSp>
      <p:grpSp>
        <p:nvGrpSpPr>
          <p:cNvPr id="20" name="Group 19"/>
          <p:cNvGrpSpPr/>
          <p:nvPr/>
        </p:nvGrpSpPr>
        <p:grpSpPr>
          <a:xfrm rot="16200000">
            <a:off x="4164846" y="189597"/>
            <a:ext cx="457200" cy="1066798"/>
            <a:chOff x="2819400" y="1079499"/>
            <a:chExt cx="457200" cy="380999"/>
          </a:xfrm>
          <a:solidFill>
            <a:schemeClr val="accent1"/>
          </a:solidFill>
        </p:grpSpPr>
        <p:sp>
          <p:nvSpPr>
            <p:cNvPr id="21" name="Right Arrow 20"/>
            <p:cNvSpPr/>
            <p:nvPr/>
          </p:nvSpPr>
          <p:spPr>
            <a:xfrm rot="5400000">
              <a:off x="2857500" y="1041399"/>
              <a:ext cx="380999" cy="457200"/>
            </a:xfrm>
            <a:prstGeom prst="rightArrow">
              <a:avLst>
                <a:gd name="adj1" fmla="val 60000"/>
                <a:gd name="adj2" fmla="val 50000"/>
              </a:avLst>
            </a:prstGeom>
            <a:grpFill/>
            <a:ln w="25400">
              <a:solidFill>
                <a:schemeClr val="tx1"/>
              </a:solidFill>
            </a:ln>
          </p:spPr>
          <p:style>
            <a:lnRef idx="0">
              <a:schemeClr val="dk2">
                <a:tint val="60000"/>
                <a:hueOff val="0"/>
                <a:satOff val="0"/>
                <a:lumOff val="0"/>
                <a:alphaOff val="0"/>
              </a:schemeClr>
            </a:lnRef>
            <a:fillRef idx="1">
              <a:scrgbClr r="0" g="0" b="0"/>
            </a:fillRef>
            <a:effectRef idx="0">
              <a:schemeClr val="dk2">
                <a:tint val="60000"/>
                <a:hueOff val="0"/>
                <a:satOff val="0"/>
                <a:lumOff val="0"/>
                <a:alphaOff val="0"/>
              </a:schemeClr>
            </a:effectRef>
            <a:fontRef idx="minor">
              <a:schemeClr val="lt1"/>
            </a:fontRef>
          </p:style>
        </p:sp>
        <p:sp>
          <p:nvSpPr>
            <p:cNvPr id="22" name="Right Arrow 6"/>
            <p:cNvSpPr/>
            <p:nvPr/>
          </p:nvSpPr>
          <p:spPr>
            <a:xfrm>
              <a:off x="2910840" y="1079499"/>
              <a:ext cx="274320" cy="266699"/>
            </a:xfrm>
            <a:prstGeom prst="rect">
              <a:avLst/>
            </a:prstGeom>
            <a:grpFill/>
            <a:ln w="25400">
              <a:solidFill>
                <a:schemeClr val="tx1"/>
              </a:solidFill>
            </a:ln>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p:txBody>
        </p:sp>
      </p:grpSp>
      <p:grpSp>
        <p:nvGrpSpPr>
          <p:cNvPr id="23" name="Group 22"/>
          <p:cNvGrpSpPr/>
          <p:nvPr/>
        </p:nvGrpSpPr>
        <p:grpSpPr>
          <a:xfrm rot="16200000">
            <a:off x="4164847" y="4495801"/>
            <a:ext cx="457200" cy="1066798"/>
            <a:chOff x="2819400" y="1079499"/>
            <a:chExt cx="457200" cy="380999"/>
          </a:xfrm>
          <a:solidFill>
            <a:schemeClr val="accent1"/>
          </a:solidFill>
        </p:grpSpPr>
        <p:sp>
          <p:nvSpPr>
            <p:cNvPr id="24" name="Right Arrow 23"/>
            <p:cNvSpPr/>
            <p:nvPr/>
          </p:nvSpPr>
          <p:spPr>
            <a:xfrm rot="5400000">
              <a:off x="2857500" y="1041399"/>
              <a:ext cx="380999" cy="457200"/>
            </a:xfrm>
            <a:prstGeom prst="rightArrow">
              <a:avLst>
                <a:gd name="adj1" fmla="val 60000"/>
                <a:gd name="adj2" fmla="val 50000"/>
              </a:avLst>
            </a:prstGeom>
            <a:grpFill/>
            <a:ln w="25400">
              <a:solidFill>
                <a:schemeClr val="tx1"/>
              </a:solidFill>
            </a:ln>
          </p:spPr>
          <p:style>
            <a:lnRef idx="0">
              <a:schemeClr val="dk2">
                <a:tint val="60000"/>
                <a:hueOff val="0"/>
                <a:satOff val="0"/>
                <a:lumOff val="0"/>
                <a:alphaOff val="0"/>
              </a:schemeClr>
            </a:lnRef>
            <a:fillRef idx="1">
              <a:scrgbClr r="0" g="0" b="0"/>
            </a:fillRef>
            <a:effectRef idx="0">
              <a:schemeClr val="dk2">
                <a:tint val="60000"/>
                <a:hueOff val="0"/>
                <a:satOff val="0"/>
                <a:lumOff val="0"/>
                <a:alphaOff val="0"/>
              </a:schemeClr>
            </a:effectRef>
            <a:fontRef idx="minor">
              <a:schemeClr val="lt1"/>
            </a:fontRef>
          </p:style>
        </p:sp>
        <p:sp>
          <p:nvSpPr>
            <p:cNvPr id="25" name="Right Arrow 6"/>
            <p:cNvSpPr/>
            <p:nvPr/>
          </p:nvSpPr>
          <p:spPr>
            <a:xfrm>
              <a:off x="2910840" y="1079499"/>
              <a:ext cx="274320" cy="266699"/>
            </a:xfrm>
            <a:prstGeom prst="rect">
              <a:avLst/>
            </a:prstGeom>
            <a:grpFill/>
            <a:ln w="25400">
              <a:solidFill>
                <a:schemeClr val="tx1"/>
              </a:solidFill>
            </a:ln>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p:txBody>
        </p:sp>
      </p:grpSp>
      <p:grpSp>
        <p:nvGrpSpPr>
          <p:cNvPr id="26" name="Group 25"/>
          <p:cNvGrpSpPr/>
          <p:nvPr/>
        </p:nvGrpSpPr>
        <p:grpSpPr>
          <a:xfrm rot="16200000">
            <a:off x="4164845" y="1692180"/>
            <a:ext cx="457200" cy="1066798"/>
            <a:chOff x="2819400" y="1079499"/>
            <a:chExt cx="457200" cy="380999"/>
          </a:xfrm>
          <a:solidFill>
            <a:schemeClr val="accent1"/>
          </a:solidFill>
        </p:grpSpPr>
        <p:sp>
          <p:nvSpPr>
            <p:cNvPr id="27" name="Right Arrow 26"/>
            <p:cNvSpPr/>
            <p:nvPr/>
          </p:nvSpPr>
          <p:spPr>
            <a:xfrm rot="5400000">
              <a:off x="2857500" y="1041399"/>
              <a:ext cx="380999" cy="457200"/>
            </a:xfrm>
            <a:prstGeom prst="rightArrow">
              <a:avLst>
                <a:gd name="adj1" fmla="val 60000"/>
                <a:gd name="adj2" fmla="val 50000"/>
              </a:avLst>
            </a:prstGeom>
            <a:grpFill/>
            <a:ln w="25400">
              <a:solidFill>
                <a:schemeClr val="tx1"/>
              </a:solidFill>
            </a:ln>
          </p:spPr>
          <p:style>
            <a:lnRef idx="0">
              <a:schemeClr val="dk2">
                <a:tint val="60000"/>
                <a:hueOff val="0"/>
                <a:satOff val="0"/>
                <a:lumOff val="0"/>
                <a:alphaOff val="0"/>
              </a:schemeClr>
            </a:lnRef>
            <a:fillRef idx="1">
              <a:scrgbClr r="0" g="0" b="0"/>
            </a:fillRef>
            <a:effectRef idx="0">
              <a:schemeClr val="dk2">
                <a:tint val="60000"/>
                <a:hueOff val="0"/>
                <a:satOff val="0"/>
                <a:lumOff val="0"/>
                <a:alphaOff val="0"/>
              </a:schemeClr>
            </a:effectRef>
            <a:fontRef idx="minor">
              <a:schemeClr val="lt1"/>
            </a:fontRef>
          </p:style>
        </p:sp>
        <p:sp>
          <p:nvSpPr>
            <p:cNvPr id="28" name="Right Arrow 6"/>
            <p:cNvSpPr/>
            <p:nvPr/>
          </p:nvSpPr>
          <p:spPr>
            <a:xfrm>
              <a:off x="2910840" y="1079499"/>
              <a:ext cx="274320" cy="266699"/>
            </a:xfrm>
            <a:prstGeom prst="rect">
              <a:avLst/>
            </a:prstGeom>
            <a:grpFill/>
            <a:ln w="25400">
              <a:solidFill>
                <a:schemeClr val="tx1"/>
              </a:solidFill>
            </a:ln>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p:txBody>
        </p:sp>
      </p:grpSp>
      <p:sp>
        <p:nvSpPr>
          <p:cNvPr id="30" name="Rounded Rectangle 29"/>
          <p:cNvSpPr/>
          <p:nvPr/>
        </p:nvSpPr>
        <p:spPr>
          <a:xfrm>
            <a:off x="5334000" y="152401"/>
            <a:ext cx="3352798" cy="1295402"/>
          </a:xfrm>
          <a:prstGeom prst="roundRect">
            <a:avLst/>
          </a:prstGeom>
          <a:solidFill>
            <a:schemeClr val="bg1">
              <a:lumMod val="85000"/>
            </a:schemeClr>
          </a:solidFill>
          <a:ln w="60325" cmpd="sng"/>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400" dirty="0" smtClean="0">
                <a:solidFill>
                  <a:schemeClr val="tx1"/>
                </a:solidFill>
              </a:rPr>
              <a:t>What should students know, understand, and be able to do?  What do they already know?</a:t>
            </a:r>
            <a:endParaRPr lang="en-US" sz="1400" dirty="0">
              <a:solidFill>
                <a:schemeClr val="tx1"/>
              </a:solidFill>
            </a:endParaRPr>
          </a:p>
        </p:txBody>
      </p:sp>
      <p:sp>
        <p:nvSpPr>
          <p:cNvPr id="31" name="Rounded Rectangle 30"/>
          <p:cNvSpPr/>
          <p:nvPr/>
        </p:nvSpPr>
        <p:spPr>
          <a:xfrm>
            <a:off x="5333999" y="1568696"/>
            <a:ext cx="3352799" cy="1313767"/>
          </a:xfrm>
          <a:prstGeom prst="roundRect">
            <a:avLst/>
          </a:prstGeom>
          <a:solidFill>
            <a:schemeClr val="bg1">
              <a:lumMod val="85000"/>
            </a:schemeClr>
          </a:solidFill>
          <a:ln w="60325" cmpd="sng"/>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400" dirty="0" smtClean="0">
                <a:solidFill>
                  <a:schemeClr val="tx1"/>
                </a:solidFill>
              </a:rPr>
              <a:t>How will you know if students have achieved the desired results and expectations? What will you accept as evidence of understanding and proficiency?</a:t>
            </a:r>
            <a:endParaRPr lang="en-US" sz="1400" dirty="0">
              <a:solidFill>
                <a:schemeClr val="tx1"/>
              </a:solidFill>
            </a:endParaRPr>
          </a:p>
        </p:txBody>
      </p:sp>
      <p:sp>
        <p:nvSpPr>
          <p:cNvPr id="32" name="Rounded Rectangle 31"/>
          <p:cNvSpPr/>
          <p:nvPr/>
        </p:nvSpPr>
        <p:spPr>
          <a:xfrm>
            <a:off x="5382904" y="3059430"/>
            <a:ext cx="3303895" cy="3569971"/>
          </a:xfrm>
          <a:prstGeom prst="roundRect">
            <a:avLst/>
          </a:prstGeom>
          <a:solidFill>
            <a:schemeClr val="bg1">
              <a:lumMod val="85000"/>
            </a:schemeClr>
          </a:solidFill>
          <a:ln w="60325" cmpd="sng"/>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285750" indent="-285750">
              <a:buFont typeface="Arial" pitchFamily="34" charset="0"/>
              <a:buChar char="•"/>
            </a:pPr>
            <a:r>
              <a:rPr lang="en-US" sz="1400" dirty="0" smtClean="0">
                <a:solidFill>
                  <a:schemeClr val="tx1"/>
                </a:solidFill>
              </a:rPr>
              <a:t>What knowledge and skills will students need to perform effectively and achieve desired results?</a:t>
            </a:r>
          </a:p>
          <a:p>
            <a:pPr marL="285750" indent="-285750">
              <a:buFont typeface="Arial" pitchFamily="34" charset="0"/>
              <a:buChar char="•"/>
            </a:pPr>
            <a:r>
              <a:rPr lang="en-US" sz="1400" dirty="0" smtClean="0">
                <a:solidFill>
                  <a:schemeClr val="tx1"/>
                </a:solidFill>
              </a:rPr>
              <a:t>Prior knowledge and experience?</a:t>
            </a:r>
          </a:p>
          <a:p>
            <a:pPr marL="285750" indent="-285750">
              <a:buFont typeface="Arial" pitchFamily="34" charset="0"/>
              <a:buChar char="•"/>
            </a:pPr>
            <a:r>
              <a:rPr lang="en-US" sz="1400" dirty="0" smtClean="0">
                <a:solidFill>
                  <a:schemeClr val="tx1"/>
                </a:solidFill>
              </a:rPr>
              <a:t>What activities will equip students with the needed knowledge and skills?</a:t>
            </a:r>
          </a:p>
          <a:p>
            <a:pPr marL="285750" indent="-285750">
              <a:buFont typeface="Arial" pitchFamily="34" charset="0"/>
              <a:buChar char="•"/>
            </a:pPr>
            <a:r>
              <a:rPr lang="en-US" sz="1400" dirty="0" smtClean="0">
                <a:solidFill>
                  <a:schemeClr val="tx1"/>
                </a:solidFill>
              </a:rPr>
              <a:t>What will you need to teach and coach with respect to LG/SC?</a:t>
            </a:r>
          </a:p>
          <a:p>
            <a:pPr marL="285750" indent="-285750">
              <a:buFont typeface="Arial" pitchFamily="34" charset="0"/>
              <a:buChar char="•"/>
            </a:pPr>
            <a:r>
              <a:rPr lang="en-US" sz="1400" dirty="0" smtClean="0">
                <a:solidFill>
                  <a:schemeClr val="tx1"/>
                </a:solidFill>
              </a:rPr>
              <a:t>Materials and Resources?</a:t>
            </a:r>
          </a:p>
          <a:p>
            <a:pPr marL="285750" indent="-285750">
              <a:buFont typeface="Arial" pitchFamily="34" charset="0"/>
              <a:buChar char="•"/>
            </a:pPr>
            <a:r>
              <a:rPr lang="en-US" sz="1400" dirty="0" smtClean="0">
                <a:solidFill>
                  <a:schemeClr val="tx1"/>
                </a:solidFill>
              </a:rPr>
              <a:t>Is the overall design coherent and effective?</a:t>
            </a:r>
          </a:p>
          <a:p>
            <a:pPr marL="285750" indent="-285750" algn="ctr">
              <a:buFont typeface="Arial" pitchFamily="34" charset="0"/>
              <a:buChar char="•"/>
            </a:pPr>
            <a:endParaRPr lang="en-US" sz="1400" dirty="0"/>
          </a:p>
        </p:txBody>
      </p:sp>
      <p:sp>
        <p:nvSpPr>
          <p:cNvPr id="2" name="Slide Number Placeholder 1"/>
          <p:cNvSpPr>
            <a:spLocks noGrp="1"/>
          </p:cNvSpPr>
          <p:nvPr>
            <p:ph type="sldNum" sz="quarter" idx="12"/>
          </p:nvPr>
        </p:nvSpPr>
        <p:spPr/>
        <p:txBody>
          <a:bodyPr/>
          <a:lstStyle/>
          <a:p>
            <a:fld id="{E9DFB351-41AF-4632-AFD9-CD0DA69F4BFC}" type="slidenum">
              <a:rPr lang="en-US" smtClean="0"/>
              <a:t>10</a:t>
            </a:fld>
            <a:endParaRPr lang="en-US" dirty="0"/>
          </a:p>
        </p:txBody>
      </p:sp>
    </p:spTree>
    <p:extLst>
      <p:ext uri="{BB962C8B-B14F-4D97-AF65-F5344CB8AC3E}">
        <p14:creationId xmlns:p14="http://schemas.microsoft.com/office/powerpoint/2010/main" val="3460363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9DFB351-41AF-4632-AFD9-CD0DA69F4BFC}" type="slidenum">
              <a:rPr lang="en-US" smtClean="0"/>
              <a:t>11</a:t>
            </a:fld>
            <a:endParaRPr lang="en-US" dirty="0"/>
          </a:p>
        </p:txBody>
      </p:sp>
      <p:sp>
        <p:nvSpPr>
          <p:cNvPr id="3" name="TextBox 2"/>
          <p:cNvSpPr txBox="1"/>
          <p:nvPr/>
        </p:nvSpPr>
        <p:spPr>
          <a:xfrm>
            <a:off x="1447800" y="2743200"/>
            <a:ext cx="6629400" cy="584775"/>
          </a:xfrm>
          <a:prstGeom prst="rect">
            <a:avLst/>
          </a:prstGeom>
          <a:gradFill>
            <a:gsLst>
              <a:gs pos="0">
                <a:schemeClr val="tx2">
                  <a:lumMod val="95000"/>
                  <a:lumOff val="5000"/>
                </a:schemeClr>
              </a:gs>
              <a:gs pos="39999">
                <a:srgbClr val="85C2FF"/>
              </a:gs>
              <a:gs pos="70000">
                <a:srgbClr val="C4D6EB"/>
              </a:gs>
              <a:gs pos="100000">
                <a:srgbClr val="FFEBFA"/>
              </a:gs>
            </a:gsLst>
            <a:lin ang="5400000" scaled="0"/>
          </a:gradFill>
          <a:effectLst>
            <a:glow rad="228600">
              <a:schemeClr val="tx1">
                <a:alpha val="40000"/>
              </a:schemeClr>
            </a:glow>
          </a:effectLst>
        </p:spPr>
        <p:txBody>
          <a:bodyPr wrap="square" rtlCol="0">
            <a:spAutoFit/>
          </a:bodyPr>
          <a:lstStyle/>
          <a:p>
            <a:pPr algn="ctr"/>
            <a:r>
              <a:rPr lang="en-US" sz="3200" b="1" dirty="0" smtClean="0">
                <a:effectLst>
                  <a:outerShdw blurRad="38100" dist="38100" dir="2700000" algn="tl">
                    <a:srgbClr val="000000">
                      <a:alpha val="43137"/>
                    </a:srgbClr>
                  </a:outerShdw>
                </a:effectLst>
              </a:rPr>
              <a:t>LEARNING SKILLS</a:t>
            </a:r>
            <a:endParaRPr lang="en-US" sz="3200" b="1" dirty="0">
              <a:effectLst>
                <a:outerShdw blurRad="38100" dist="38100" dir="2700000" algn="tl">
                  <a:srgbClr val="000000">
                    <a:alpha val="43137"/>
                  </a:srgbClr>
                </a:outerShdw>
              </a:effectLst>
            </a:endParaRPr>
          </a:p>
        </p:txBody>
      </p:sp>
      <p:pic>
        <p:nvPicPr>
          <p:cNvPr id="4" name="Picture 2" descr="Educators' Resource Guid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7074" y="5715000"/>
            <a:ext cx="971266" cy="993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15544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Accuracy and Useful</a:t>
            </a:r>
          </a:p>
          <a:p>
            <a:pPr lvl="1"/>
            <a:r>
              <a:rPr lang="en-US" dirty="0" smtClean="0"/>
              <a:t>Teachers need to plan how they are going to gather data and track</a:t>
            </a:r>
          </a:p>
          <a:p>
            <a:r>
              <a:rPr lang="en-US" dirty="0" smtClean="0"/>
              <a:t>Teachers need to attach one or more of the LS/WH to each assessment task</a:t>
            </a:r>
          </a:p>
          <a:p>
            <a:r>
              <a:rPr lang="en-US" dirty="0" smtClean="0"/>
              <a:t>Example:  Working in a group for a task (collaboration)</a:t>
            </a:r>
          </a:p>
          <a:p>
            <a:r>
              <a:rPr lang="en-US" dirty="0" smtClean="0"/>
              <a:t>Resources:</a:t>
            </a:r>
          </a:p>
          <a:p>
            <a:pPr lvl="1"/>
            <a:r>
              <a:rPr lang="en-US" b="1" dirty="0">
                <a:hlinkClick r:id="rId2"/>
              </a:rPr>
              <a:t>http://</a:t>
            </a:r>
            <a:r>
              <a:rPr lang="en-US" b="1" dirty="0" smtClean="0">
                <a:hlinkClick r:id="rId2"/>
              </a:rPr>
              <a:t>www.misalondon.ca/ae_01.html</a:t>
            </a:r>
            <a:endParaRPr lang="en-US" b="1" dirty="0" smtClean="0"/>
          </a:p>
          <a:p>
            <a:pPr lvl="1"/>
            <a:r>
              <a:rPr lang="en-US" b="1" dirty="0">
                <a:hlinkClick r:id="rId3"/>
              </a:rPr>
              <a:t>http://</a:t>
            </a:r>
            <a:r>
              <a:rPr lang="en-US" b="1" dirty="0" smtClean="0">
                <a:hlinkClick r:id="rId3"/>
              </a:rPr>
              <a:t>www.misalondon.ca/ae_03.html</a:t>
            </a:r>
            <a:endParaRPr lang="en-US" b="1" dirty="0" smtClean="0"/>
          </a:p>
          <a:p>
            <a:pPr lvl="1"/>
            <a:r>
              <a:rPr lang="en-US" b="1" dirty="0" smtClean="0"/>
              <a:t>Educators’ Resource Guide (LS Rubric)</a:t>
            </a:r>
          </a:p>
          <a:p>
            <a:endParaRPr lang="en-US" dirty="0"/>
          </a:p>
          <a:p>
            <a:endParaRPr lang="en-US" dirty="0" smtClean="0"/>
          </a:p>
          <a:p>
            <a:endParaRPr lang="en-US" dirty="0"/>
          </a:p>
        </p:txBody>
      </p:sp>
      <p:sp>
        <p:nvSpPr>
          <p:cNvPr id="3" name="Title 2"/>
          <p:cNvSpPr>
            <a:spLocks noGrp="1"/>
          </p:cNvSpPr>
          <p:nvPr>
            <p:ph type="title"/>
          </p:nvPr>
        </p:nvSpPr>
        <p:spPr/>
        <p:txBody>
          <a:bodyPr/>
          <a:lstStyle/>
          <a:p>
            <a:r>
              <a:rPr lang="en-US" dirty="0" smtClean="0"/>
              <a:t>Learning Skills</a:t>
            </a:r>
            <a:endParaRPr lang="en-US" dirty="0"/>
          </a:p>
        </p:txBody>
      </p:sp>
      <p:pic>
        <p:nvPicPr>
          <p:cNvPr id="4" name="Picture 2" descr="Educators' Resource Guid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8919" y="5715000"/>
            <a:ext cx="971266" cy="993467"/>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E9DFB351-41AF-4632-AFD9-CD0DA69F4BFC}" type="slidenum">
              <a:rPr lang="en-US" smtClean="0"/>
              <a:t>12</a:t>
            </a:fld>
            <a:endParaRPr lang="en-US" dirty="0"/>
          </a:p>
        </p:txBody>
      </p:sp>
    </p:spTree>
    <p:extLst>
      <p:ext uri="{BB962C8B-B14F-4D97-AF65-F5344CB8AC3E}">
        <p14:creationId xmlns:p14="http://schemas.microsoft.com/office/powerpoint/2010/main" val="12909403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08630" y="685800"/>
            <a:ext cx="2438400" cy="685800"/>
          </a:xfrm>
          <a:prstGeom prst="rect">
            <a:avLst/>
          </a:prstGeom>
          <a:solidFill>
            <a:schemeClr val="accent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effectLst>
                  <a:outerShdw blurRad="38100" dist="38100" dir="2700000" algn="tl">
                    <a:srgbClr val="000000">
                      <a:alpha val="43137"/>
                    </a:srgbClr>
                  </a:outerShdw>
                </a:effectLst>
              </a:rPr>
              <a:t>HOW</a:t>
            </a:r>
            <a:r>
              <a:rPr lang="en-US" sz="1600" dirty="0" smtClean="0"/>
              <a:t> they learn	</a:t>
            </a:r>
            <a:endParaRPr lang="en-US" sz="1600" dirty="0"/>
          </a:p>
        </p:txBody>
      </p:sp>
      <p:sp>
        <p:nvSpPr>
          <p:cNvPr id="4" name="Rectangle 3"/>
          <p:cNvSpPr/>
          <p:nvPr/>
        </p:nvSpPr>
        <p:spPr>
          <a:xfrm>
            <a:off x="6477000" y="597658"/>
            <a:ext cx="2438400" cy="685800"/>
          </a:xfrm>
          <a:prstGeom prst="rect">
            <a:avLst/>
          </a:prstGeom>
          <a:solidFill>
            <a:schemeClr val="accent3">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effectLst>
                  <a:outerShdw blurRad="38100" dist="38100" dir="2700000" algn="tl">
                    <a:srgbClr val="000000">
                      <a:alpha val="43137"/>
                    </a:srgbClr>
                  </a:outerShdw>
                </a:effectLst>
              </a:rPr>
              <a:t>WHAT</a:t>
            </a:r>
            <a:r>
              <a:rPr lang="en-US" sz="1600" dirty="0" smtClean="0"/>
              <a:t> they earn</a:t>
            </a:r>
            <a:endParaRPr lang="en-US" sz="1600" dirty="0"/>
          </a:p>
        </p:txBody>
      </p:sp>
      <p:sp>
        <p:nvSpPr>
          <p:cNvPr id="5" name="Oval 4"/>
          <p:cNvSpPr/>
          <p:nvPr/>
        </p:nvSpPr>
        <p:spPr>
          <a:xfrm>
            <a:off x="787021" y="1710520"/>
            <a:ext cx="2438400" cy="762000"/>
          </a:xfrm>
          <a:prstGeom prst="ellipse">
            <a:avLst/>
          </a:prstGeom>
          <a:solidFill>
            <a:schemeClr val="accent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Learning Skills</a:t>
            </a:r>
            <a:endParaRPr lang="en-US" sz="1600" dirty="0"/>
          </a:p>
        </p:txBody>
      </p:sp>
      <p:sp>
        <p:nvSpPr>
          <p:cNvPr id="6" name="Oval 5"/>
          <p:cNvSpPr/>
          <p:nvPr/>
        </p:nvSpPr>
        <p:spPr>
          <a:xfrm>
            <a:off x="6494060" y="1683224"/>
            <a:ext cx="2438400" cy="762000"/>
          </a:xfrm>
          <a:prstGeom prst="ellipse">
            <a:avLst/>
          </a:prstGeom>
          <a:solidFill>
            <a:schemeClr val="accent3">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Expectations</a:t>
            </a:r>
            <a:endParaRPr lang="en-US" sz="1600" dirty="0"/>
          </a:p>
        </p:txBody>
      </p:sp>
      <p:sp>
        <p:nvSpPr>
          <p:cNvPr id="7" name="Rectangle 6"/>
          <p:cNvSpPr/>
          <p:nvPr/>
        </p:nvSpPr>
        <p:spPr>
          <a:xfrm>
            <a:off x="843887" y="2752298"/>
            <a:ext cx="2438400" cy="685800"/>
          </a:xfrm>
          <a:prstGeom prst="rect">
            <a:avLst/>
          </a:prstGeom>
          <a:solidFill>
            <a:schemeClr val="accent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Examples:</a:t>
            </a:r>
            <a:endParaRPr lang="en-US" sz="1600" dirty="0"/>
          </a:p>
          <a:p>
            <a:pPr algn="ctr"/>
            <a:r>
              <a:rPr lang="en-US" sz="1600" dirty="0" smtClean="0"/>
              <a:t>IW, I, R, O, C, SR</a:t>
            </a:r>
          </a:p>
        </p:txBody>
      </p:sp>
      <p:sp>
        <p:nvSpPr>
          <p:cNvPr id="8" name="Rectangle 7"/>
          <p:cNvSpPr/>
          <p:nvPr/>
        </p:nvSpPr>
        <p:spPr>
          <a:xfrm>
            <a:off x="6477000" y="2754573"/>
            <a:ext cx="2438400" cy="1196454"/>
          </a:xfrm>
          <a:prstGeom prst="rect">
            <a:avLst/>
          </a:prstGeom>
          <a:solidFill>
            <a:schemeClr val="accent3">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Determine how well students measure up to the provincial expectations</a:t>
            </a:r>
            <a:endParaRPr lang="en-US" sz="1600" dirty="0"/>
          </a:p>
        </p:txBody>
      </p:sp>
      <p:sp>
        <p:nvSpPr>
          <p:cNvPr id="9" name="Rectangle 8"/>
          <p:cNvSpPr/>
          <p:nvPr/>
        </p:nvSpPr>
        <p:spPr>
          <a:xfrm>
            <a:off x="843887" y="4172234"/>
            <a:ext cx="2438400" cy="685800"/>
          </a:xfrm>
          <a:prstGeom prst="rect">
            <a:avLst/>
          </a:prstGeom>
          <a:solidFill>
            <a:schemeClr val="accent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Evaluate learning skills</a:t>
            </a:r>
            <a:endParaRPr lang="en-US" sz="1600" dirty="0"/>
          </a:p>
        </p:txBody>
      </p:sp>
      <p:sp>
        <p:nvSpPr>
          <p:cNvPr id="10" name="Rectangle 9"/>
          <p:cNvSpPr/>
          <p:nvPr/>
        </p:nvSpPr>
        <p:spPr>
          <a:xfrm>
            <a:off x="6494060" y="4172234"/>
            <a:ext cx="2438400" cy="685800"/>
          </a:xfrm>
          <a:prstGeom prst="rect">
            <a:avLst/>
          </a:prstGeom>
          <a:solidFill>
            <a:schemeClr val="accent3">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Apply to categories</a:t>
            </a:r>
            <a:endParaRPr lang="en-US" sz="1600" dirty="0"/>
          </a:p>
        </p:txBody>
      </p:sp>
      <p:sp>
        <p:nvSpPr>
          <p:cNvPr id="11" name="Oval 10"/>
          <p:cNvSpPr/>
          <p:nvPr/>
        </p:nvSpPr>
        <p:spPr>
          <a:xfrm>
            <a:off x="6494060" y="5105400"/>
            <a:ext cx="2438400" cy="1295399"/>
          </a:xfrm>
          <a:prstGeom prst="ellipse">
            <a:avLst/>
          </a:prstGeom>
          <a:solidFill>
            <a:schemeClr val="accent3">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Achievement of Expectations determines marks</a:t>
            </a:r>
            <a:endParaRPr lang="en-US" sz="1600" dirty="0"/>
          </a:p>
        </p:txBody>
      </p:sp>
      <p:cxnSp>
        <p:nvCxnSpPr>
          <p:cNvPr id="14" name="Straight Arrow Connector 13"/>
          <p:cNvCxnSpPr/>
          <p:nvPr/>
        </p:nvCxnSpPr>
        <p:spPr>
          <a:xfrm>
            <a:off x="2063087" y="5052278"/>
            <a:ext cx="1575179" cy="5715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1994849" y="3491550"/>
            <a:ext cx="0" cy="68068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8" name="Straight Arrow Connector 17"/>
          <p:cNvCxnSpPr/>
          <p:nvPr/>
        </p:nvCxnSpPr>
        <p:spPr>
          <a:xfrm>
            <a:off x="1983475" y="1306203"/>
            <a:ext cx="0" cy="51292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9" name="Straight Arrow Connector 18"/>
          <p:cNvCxnSpPr/>
          <p:nvPr/>
        </p:nvCxnSpPr>
        <p:spPr>
          <a:xfrm>
            <a:off x="1978926" y="2295666"/>
            <a:ext cx="0" cy="51292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a:off x="7665493" y="1197591"/>
            <a:ext cx="0" cy="51292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689376" y="2295666"/>
            <a:ext cx="0" cy="51292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7665493" y="3831892"/>
            <a:ext cx="0" cy="51292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7713260" y="4724400"/>
            <a:ext cx="0" cy="51292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5" name="Straight Arrow Connector 24"/>
          <p:cNvCxnSpPr/>
          <p:nvPr/>
        </p:nvCxnSpPr>
        <p:spPr>
          <a:xfrm flipH="1">
            <a:off x="5585445" y="5657330"/>
            <a:ext cx="800099" cy="12823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8" name="Straight Arrow Connector 27"/>
          <p:cNvCxnSpPr/>
          <p:nvPr/>
        </p:nvCxnSpPr>
        <p:spPr>
          <a:xfrm flipH="1">
            <a:off x="3380096" y="876442"/>
            <a:ext cx="800099" cy="12823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9" name="Straight Arrow Connector 28"/>
          <p:cNvCxnSpPr/>
          <p:nvPr/>
        </p:nvCxnSpPr>
        <p:spPr>
          <a:xfrm>
            <a:off x="5587564" y="881560"/>
            <a:ext cx="723902" cy="12823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pic>
        <p:nvPicPr>
          <p:cNvPr id="1026" name="Picture 2" descr="C:\Documents and Settings\corapia\Local Settings\Temporary Internet Files\Content.IE5\S64W6HH0\MC90023213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42747" y="113305"/>
            <a:ext cx="1344817" cy="152627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Documents and Settings\corapia\Local Settings\Temporary Internet Files\Content.IE5\J175A3C4\MC91021762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38266" y="4724399"/>
            <a:ext cx="1947179" cy="1933559"/>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E9DFB351-41AF-4632-AFD9-CD0DA69F4BFC}" type="slidenum">
              <a:rPr lang="en-US" smtClean="0"/>
              <a:t>13</a:t>
            </a:fld>
            <a:endParaRPr lang="en-US" dirty="0"/>
          </a:p>
        </p:txBody>
      </p:sp>
    </p:spTree>
    <p:extLst>
      <p:ext uri="{BB962C8B-B14F-4D97-AF65-F5344CB8AC3E}">
        <p14:creationId xmlns:p14="http://schemas.microsoft.com/office/powerpoint/2010/main" val="24674845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4386072"/>
          </a:xfrm>
        </p:spPr>
        <p:txBody>
          <a:bodyPr>
            <a:normAutofit/>
          </a:bodyPr>
          <a:lstStyle/>
          <a:p>
            <a:r>
              <a:rPr lang="en-US" sz="2400" dirty="0" smtClean="0"/>
              <a:t>Educators’ Resource </a:t>
            </a:r>
          </a:p>
          <a:p>
            <a:pPr lvl="1"/>
            <a:r>
              <a:rPr lang="en-US" sz="2000" dirty="0" smtClean="0"/>
              <a:t>P, VP and Chair</a:t>
            </a:r>
          </a:p>
          <a:p>
            <a:r>
              <a:rPr lang="en-US" sz="2400" dirty="0" smtClean="0"/>
              <a:t>Secondary and Elementary Specific Guides</a:t>
            </a:r>
          </a:p>
          <a:p>
            <a:pPr lvl="1"/>
            <a:r>
              <a:rPr lang="en-US" sz="2000" dirty="0" smtClean="0"/>
              <a:t>Backwards Design Templates</a:t>
            </a:r>
          </a:p>
          <a:p>
            <a:pPr lvl="1"/>
            <a:r>
              <a:rPr lang="en-US" sz="2000" dirty="0" smtClean="0"/>
              <a:t>Sample Units</a:t>
            </a:r>
          </a:p>
          <a:p>
            <a:pPr lvl="1"/>
            <a:r>
              <a:rPr lang="en-US" sz="2000" dirty="0" smtClean="0"/>
              <a:t>Classroom Strategies</a:t>
            </a:r>
          </a:p>
          <a:p>
            <a:pPr marL="393192" lvl="1" indent="0">
              <a:buNone/>
            </a:pPr>
            <a:endParaRPr lang="en-US" sz="2000" dirty="0" smtClean="0"/>
          </a:p>
          <a:p>
            <a:pPr marL="393192" lvl="1" indent="0">
              <a:buNone/>
            </a:pPr>
            <a:r>
              <a:rPr lang="en-US" sz="2000" dirty="0" smtClean="0"/>
              <a:t>London MISA Resources (FOR, AS, OF)</a:t>
            </a:r>
            <a:endParaRPr lang="en-US" sz="2000" dirty="0"/>
          </a:p>
          <a:p>
            <a:pPr marL="393192" lvl="1" indent="0">
              <a:buNone/>
            </a:pPr>
            <a:r>
              <a:rPr lang="en-US" sz="2000" b="1" dirty="0" smtClean="0">
                <a:hlinkClick r:id="rId2"/>
              </a:rPr>
              <a:t>http</a:t>
            </a:r>
            <a:r>
              <a:rPr lang="en-US" sz="2000" b="1" dirty="0">
                <a:hlinkClick r:id="rId2"/>
              </a:rPr>
              <a:t>://</a:t>
            </a:r>
            <a:r>
              <a:rPr lang="en-US" sz="2000" b="1" dirty="0" smtClean="0">
                <a:hlinkClick r:id="rId2"/>
              </a:rPr>
              <a:t>www.misalondon.ca/ae_04.html</a:t>
            </a:r>
            <a:endParaRPr lang="en-US" sz="2000" b="1" dirty="0" smtClean="0"/>
          </a:p>
          <a:p>
            <a:pPr marL="393192" lvl="1" indent="0">
              <a:buNone/>
            </a:pPr>
            <a:endParaRPr lang="en-US" sz="2000" b="1" dirty="0" smtClean="0"/>
          </a:p>
          <a:p>
            <a:pPr marL="393192" lvl="1" indent="0">
              <a:buNone/>
            </a:pPr>
            <a:r>
              <a:rPr lang="en-US" sz="2000" dirty="0" smtClean="0"/>
              <a:t>EduGains (AER Gains section)</a:t>
            </a:r>
          </a:p>
          <a:p>
            <a:pPr marL="393192" lvl="1" indent="0">
              <a:buNone/>
            </a:pPr>
            <a:r>
              <a:rPr lang="en-US" sz="2000" b="1" dirty="0" smtClean="0">
                <a:hlinkClick r:id="rId3"/>
              </a:rPr>
              <a:t>http</a:t>
            </a:r>
            <a:r>
              <a:rPr lang="en-US" sz="2000" b="1" dirty="0">
                <a:hlinkClick r:id="rId3"/>
              </a:rPr>
              <a:t>://</a:t>
            </a:r>
            <a:r>
              <a:rPr lang="en-US" sz="2000" b="1" dirty="0" smtClean="0">
                <a:hlinkClick r:id="rId3"/>
              </a:rPr>
              <a:t>www.edugains.ca/newsite/index.html</a:t>
            </a:r>
            <a:endParaRPr lang="en-US" sz="2000" b="1" dirty="0" smtClean="0"/>
          </a:p>
          <a:p>
            <a:pPr marL="393192" lvl="1" indent="0">
              <a:buNone/>
            </a:pPr>
            <a:endParaRPr lang="en-US" b="1" dirty="0" smtClean="0"/>
          </a:p>
          <a:p>
            <a:pPr lvl="1"/>
            <a:endParaRPr lang="en-US" dirty="0" smtClean="0"/>
          </a:p>
          <a:p>
            <a:endParaRPr lang="en-US" dirty="0"/>
          </a:p>
        </p:txBody>
      </p:sp>
      <p:sp>
        <p:nvSpPr>
          <p:cNvPr id="3" name="Title 2"/>
          <p:cNvSpPr>
            <a:spLocks noGrp="1"/>
          </p:cNvSpPr>
          <p:nvPr>
            <p:ph type="title"/>
          </p:nvPr>
        </p:nvSpPr>
        <p:spPr/>
        <p:txBody>
          <a:bodyPr/>
          <a:lstStyle/>
          <a:p>
            <a:r>
              <a:rPr lang="en-US" dirty="0" smtClean="0"/>
              <a:t>Resources</a:t>
            </a:r>
            <a:endParaRPr lang="en-US" dirty="0"/>
          </a:p>
        </p:txBody>
      </p:sp>
      <p:pic>
        <p:nvPicPr>
          <p:cNvPr id="4" name="Picture 2" descr="Educators' Resource Guid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24800" y="5715000"/>
            <a:ext cx="971266" cy="993467"/>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E9DFB351-41AF-4632-AFD9-CD0DA69F4BFC}" type="slidenum">
              <a:rPr lang="en-US" smtClean="0"/>
              <a:t>14</a:t>
            </a:fld>
            <a:endParaRPr lang="en-US" dirty="0"/>
          </a:p>
        </p:txBody>
      </p:sp>
    </p:spTree>
    <p:extLst>
      <p:ext uri="{BB962C8B-B14F-4D97-AF65-F5344CB8AC3E}">
        <p14:creationId xmlns:p14="http://schemas.microsoft.com/office/powerpoint/2010/main" val="40872694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9DFB351-41AF-4632-AFD9-CD0DA69F4BFC}" type="slidenum">
              <a:rPr lang="en-US" smtClean="0"/>
              <a:t>15</a:t>
            </a:fld>
            <a:endParaRPr lang="en-US" dirty="0"/>
          </a:p>
        </p:txBody>
      </p:sp>
      <p:sp>
        <p:nvSpPr>
          <p:cNvPr id="3" name="TextBox 2"/>
          <p:cNvSpPr txBox="1"/>
          <p:nvPr/>
        </p:nvSpPr>
        <p:spPr>
          <a:xfrm>
            <a:off x="1447800" y="2743200"/>
            <a:ext cx="6629400" cy="584775"/>
          </a:xfrm>
          <a:prstGeom prst="rect">
            <a:avLst/>
          </a:prstGeom>
          <a:gradFill>
            <a:gsLst>
              <a:gs pos="0">
                <a:schemeClr val="tx2">
                  <a:lumMod val="95000"/>
                  <a:lumOff val="5000"/>
                </a:schemeClr>
              </a:gs>
              <a:gs pos="39999">
                <a:srgbClr val="85C2FF"/>
              </a:gs>
              <a:gs pos="70000">
                <a:srgbClr val="C4D6EB"/>
              </a:gs>
              <a:gs pos="100000">
                <a:srgbClr val="FFEBFA"/>
              </a:gs>
            </a:gsLst>
            <a:lin ang="5400000" scaled="0"/>
          </a:gradFill>
          <a:effectLst>
            <a:glow rad="228600">
              <a:schemeClr val="tx1">
                <a:alpha val="40000"/>
              </a:schemeClr>
            </a:glow>
          </a:effectLst>
        </p:spPr>
        <p:txBody>
          <a:bodyPr wrap="square" rtlCol="0">
            <a:spAutoFit/>
          </a:bodyPr>
          <a:lstStyle/>
          <a:p>
            <a:pPr algn="ctr"/>
            <a:r>
              <a:rPr lang="en-US" sz="3200" b="1" dirty="0" smtClean="0">
                <a:effectLst>
                  <a:outerShdw blurRad="38100" dist="38100" dir="2700000" algn="tl">
                    <a:srgbClr val="000000">
                      <a:alpha val="43137"/>
                    </a:srgbClr>
                  </a:outerShdw>
                </a:effectLst>
              </a:rPr>
              <a:t>DIFFERENTIATED INSTRUCTION</a:t>
            </a:r>
            <a:endParaRPr lang="en-US" sz="3200" b="1" dirty="0">
              <a:effectLst>
                <a:outerShdw blurRad="38100" dist="38100" dir="2700000" algn="tl">
                  <a:srgbClr val="000000">
                    <a:alpha val="43137"/>
                  </a:srgbClr>
                </a:outerShdw>
              </a:effectLst>
            </a:endParaRPr>
          </a:p>
        </p:txBody>
      </p:sp>
      <p:pic>
        <p:nvPicPr>
          <p:cNvPr id="4" name="Picture 2" descr="Educators' Resource Guid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7074" y="5715000"/>
            <a:ext cx="971266" cy="993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15544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2"/>
          <p:cNvSpPr>
            <a:spLocks noGrp="1"/>
          </p:cNvSpPr>
          <p:nvPr>
            <p:ph type="sldNum" sz="quarter" idx="12"/>
          </p:nvPr>
        </p:nvSpPr>
        <p:spPr/>
        <p:txBody>
          <a:bodyPr/>
          <a:lstStyle/>
          <a:p>
            <a:fld id="{6058A987-7A77-4827-9496-F911DB95AF10}" type="slidenum">
              <a:rPr lang="en-US"/>
              <a:pPr/>
              <a:t>16</a:t>
            </a:fld>
            <a:endParaRPr lang="en-US" dirty="0"/>
          </a:p>
        </p:txBody>
      </p:sp>
      <p:sp>
        <p:nvSpPr>
          <p:cNvPr id="41986" name="Rectangle 2"/>
          <p:cNvSpPr>
            <a:spLocks noChangeArrowheads="1"/>
          </p:cNvSpPr>
          <p:nvPr/>
        </p:nvSpPr>
        <p:spPr bwMode="auto">
          <a:xfrm>
            <a:off x="304800" y="914400"/>
            <a:ext cx="8534400"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r>
              <a:rPr lang="en-US" sz="4400" dirty="0">
                <a:solidFill>
                  <a:schemeClr val="tx1">
                    <a:lumMod val="75000"/>
                    <a:lumOff val="25000"/>
                  </a:schemeClr>
                </a:solidFill>
                <a:effectLst>
                  <a:outerShdw blurRad="38100" dist="38100" dir="2700000" algn="tl">
                    <a:srgbClr val="C0C0C0"/>
                  </a:outerShdw>
                </a:effectLst>
              </a:rPr>
              <a:t>Differentiated Instruction</a:t>
            </a:r>
            <a:br>
              <a:rPr lang="en-US" sz="4400" dirty="0">
                <a:solidFill>
                  <a:schemeClr val="tx1">
                    <a:lumMod val="75000"/>
                    <a:lumOff val="25000"/>
                  </a:schemeClr>
                </a:solidFill>
                <a:effectLst>
                  <a:outerShdw blurRad="38100" dist="38100" dir="2700000" algn="tl">
                    <a:srgbClr val="C0C0C0"/>
                  </a:outerShdw>
                </a:effectLst>
              </a:rPr>
            </a:br>
            <a:r>
              <a:rPr lang="en-US" sz="4400" dirty="0">
                <a:solidFill>
                  <a:schemeClr val="tx1">
                    <a:lumMod val="75000"/>
                    <a:lumOff val="25000"/>
                  </a:schemeClr>
                </a:solidFill>
                <a:effectLst>
                  <a:outerShdw blurRad="38100" dist="38100" dir="2700000" algn="tl">
                    <a:srgbClr val="C0C0C0"/>
                  </a:outerShdw>
                </a:effectLst>
              </a:rPr>
              <a:t>(DI)</a:t>
            </a:r>
            <a:r>
              <a:rPr lang="en-US" sz="5400" dirty="0">
                <a:solidFill>
                  <a:schemeClr val="hlink"/>
                </a:solidFill>
                <a:effectLst>
                  <a:outerShdw blurRad="38100" dist="38100" dir="2700000" algn="tl">
                    <a:srgbClr val="C0C0C0"/>
                  </a:outerShdw>
                </a:effectLst>
              </a:rPr>
              <a:t/>
            </a:r>
            <a:br>
              <a:rPr lang="en-US" sz="5400" dirty="0">
                <a:solidFill>
                  <a:schemeClr val="hlink"/>
                </a:solidFill>
                <a:effectLst>
                  <a:outerShdw blurRad="38100" dist="38100" dir="2700000" algn="tl">
                    <a:srgbClr val="C0C0C0"/>
                  </a:outerShdw>
                </a:effectLst>
              </a:rPr>
            </a:br>
            <a:endParaRPr lang="en-US" sz="5400" dirty="0">
              <a:solidFill>
                <a:schemeClr val="hlink"/>
              </a:solidFill>
              <a:effectLst>
                <a:outerShdw blurRad="38100" dist="38100" dir="2700000" algn="tl">
                  <a:srgbClr val="C0C0C0"/>
                </a:outerShdw>
              </a:effectLst>
            </a:endParaRPr>
          </a:p>
        </p:txBody>
      </p:sp>
      <p:sp>
        <p:nvSpPr>
          <p:cNvPr id="41987" name="Text Box 3"/>
          <p:cNvSpPr txBox="1">
            <a:spLocks noChangeArrowheads="1"/>
          </p:cNvSpPr>
          <p:nvPr/>
        </p:nvSpPr>
        <p:spPr bwMode="auto">
          <a:xfrm>
            <a:off x="685800" y="3048000"/>
            <a:ext cx="7924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dirty="0"/>
          </a:p>
        </p:txBody>
      </p:sp>
      <p:sp>
        <p:nvSpPr>
          <p:cNvPr id="41988" name="Text Box 4"/>
          <p:cNvSpPr txBox="1">
            <a:spLocks noChangeArrowheads="1"/>
          </p:cNvSpPr>
          <p:nvPr/>
        </p:nvSpPr>
        <p:spPr bwMode="auto">
          <a:xfrm>
            <a:off x="852985" y="2144033"/>
            <a:ext cx="7620000" cy="2662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dirty="0">
                <a:solidFill>
                  <a:schemeClr val="tx1">
                    <a:lumMod val="75000"/>
                    <a:lumOff val="25000"/>
                  </a:schemeClr>
                </a:solidFill>
              </a:rPr>
              <a:t>To differentiate instruction is to recognize students’ varying levels of background knowledge, readiness to learn, language ability, learning preferences, and interests, and to react responsively.</a:t>
            </a:r>
          </a:p>
          <a:p>
            <a:pPr>
              <a:spcBef>
                <a:spcPct val="50000"/>
              </a:spcBef>
            </a:pPr>
            <a:r>
              <a:rPr lang="en-US" sz="1200" dirty="0">
                <a:solidFill>
                  <a:schemeClr val="tx1">
                    <a:lumMod val="75000"/>
                    <a:lumOff val="25000"/>
                  </a:schemeClr>
                </a:solidFill>
              </a:rPr>
              <a:t>	</a:t>
            </a:r>
            <a:r>
              <a:rPr lang="en-US" dirty="0" smtClean="0">
                <a:solidFill>
                  <a:schemeClr val="tx1">
                    <a:lumMod val="75000"/>
                    <a:lumOff val="25000"/>
                  </a:schemeClr>
                </a:solidFill>
              </a:rPr>
              <a:t>        (Hall</a:t>
            </a:r>
            <a:r>
              <a:rPr lang="en-US" dirty="0">
                <a:solidFill>
                  <a:schemeClr val="tx1">
                    <a:lumMod val="75000"/>
                    <a:lumOff val="25000"/>
                  </a:schemeClr>
                </a:solidFill>
              </a:rPr>
              <a:t>, Strangman, &amp; Meyer, </a:t>
            </a:r>
            <a:r>
              <a:rPr lang="en-US" dirty="0" smtClean="0">
                <a:solidFill>
                  <a:schemeClr val="tx1">
                    <a:lumMod val="75000"/>
                    <a:lumOff val="25000"/>
                  </a:schemeClr>
                </a:solidFill>
              </a:rPr>
              <a:t>2003)</a:t>
            </a:r>
            <a:endParaRPr lang="en-US" dirty="0">
              <a:solidFill>
                <a:schemeClr val="tx1">
                  <a:lumMod val="75000"/>
                  <a:lumOff val="25000"/>
                </a:schemeClr>
              </a:solidFill>
            </a:endParaRPr>
          </a:p>
        </p:txBody>
      </p:sp>
      <p:pic>
        <p:nvPicPr>
          <p:cNvPr id="7" name="Picture 2" descr="Educators' Resource Guid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06435" y="5714999"/>
            <a:ext cx="971266" cy="993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1544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533400" y="1524000"/>
            <a:ext cx="4419600" cy="4525963"/>
          </a:xfrm>
        </p:spPr>
        <p:txBody>
          <a:bodyPr>
            <a:normAutofit lnSpcReduction="10000"/>
          </a:bodyPr>
          <a:lstStyle/>
          <a:p>
            <a:pPr>
              <a:lnSpc>
                <a:spcPct val="90000"/>
              </a:lnSpc>
            </a:pPr>
            <a:r>
              <a:rPr lang="en-US" sz="1900" dirty="0">
                <a:solidFill>
                  <a:schemeClr val="tx1">
                    <a:lumMod val="75000"/>
                    <a:lumOff val="25000"/>
                  </a:schemeClr>
                </a:solidFill>
                <a:effectLst/>
              </a:rPr>
              <a:t>Students differ in their strengths, interests, learning style and readiness to learn.</a:t>
            </a:r>
          </a:p>
          <a:p>
            <a:pPr>
              <a:lnSpc>
                <a:spcPct val="90000"/>
              </a:lnSpc>
            </a:pPr>
            <a:r>
              <a:rPr lang="en-US" sz="1900" dirty="0">
                <a:solidFill>
                  <a:schemeClr val="tx1">
                    <a:lumMod val="75000"/>
                    <a:lumOff val="25000"/>
                  </a:schemeClr>
                </a:solidFill>
                <a:effectLst/>
              </a:rPr>
              <a:t>Instruction must be adapted to suit these differing characteristics.</a:t>
            </a:r>
          </a:p>
          <a:p>
            <a:pPr>
              <a:lnSpc>
                <a:spcPct val="90000"/>
              </a:lnSpc>
            </a:pPr>
            <a:r>
              <a:rPr lang="en-US" sz="1900" b="1" dirty="0">
                <a:solidFill>
                  <a:schemeClr val="tx1">
                    <a:lumMod val="75000"/>
                    <a:lumOff val="25000"/>
                  </a:schemeClr>
                </a:solidFill>
                <a:effectLst/>
              </a:rPr>
              <a:t>Elements</a:t>
            </a:r>
            <a:r>
              <a:rPr lang="en-US" sz="1900" dirty="0">
                <a:solidFill>
                  <a:schemeClr val="tx1">
                    <a:lumMod val="75000"/>
                    <a:lumOff val="25000"/>
                  </a:schemeClr>
                </a:solidFill>
                <a:effectLst/>
              </a:rPr>
              <a:t> to consider differentiating:</a:t>
            </a:r>
          </a:p>
          <a:p>
            <a:pPr lvl="1">
              <a:lnSpc>
                <a:spcPct val="90000"/>
              </a:lnSpc>
              <a:buClr>
                <a:schemeClr val="hlink"/>
              </a:buClr>
            </a:pPr>
            <a:r>
              <a:rPr lang="en-US" sz="1900" b="1" u="sng" dirty="0">
                <a:solidFill>
                  <a:schemeClr val="tx1">
                    <a:lumMod val="75000"/>
                    <a:lumOff val="25000"/>
                  </a:schemeClr>
                </a:solidFill>
                <a:effectLst/>
              </a:rPr>
              <a:t>Content</a:t>
            </a:r>
            <a:r>
              <a:rPr lang="en-US" sz="1900" b="1" dirty="0">
                <a:solidFill>
                  <a:schemeClr val="tx1">
                    <a:lumMod val="75000"/>
                    <a:lumOff val="25000"/>
                  </a:schemeClr>
                </a:solidFill>
                <a:effectLst/>
              </a:rPr>
              <a:t> </a:t>
            </a:r>
            <a:r>
              <a:rPr lang="en-US" sz="1900" dirty="0">
                <a:solidFill>
                  <a:schemeClr val="tx1">
                    <a:lumMod val="75000"/>
                    <a:lumOff val="25000"/>
                  </a:schemeClr>
                </a:solidFill>
                <a:effectLst/>
              </a:rPr>
              <a:t>of learning </a:t>
            </a:r>
          </a:p>
          <a:p>
            <a:pPr lvl="1">
              <a:lnSpc>
                <a:spcPct val="90000"/>
              </a:lnSpc>
              <a:buClr>
                <a:schemeClr val="hlink"/>
              </a:buClr>
              <a:buFont typeface="Wingdings" pitchFamily="2" charset="2"/>
              <a:buNone/>
            </a:pPr>
            <a:r>
              <a:rPr lang="en-US" sz="1900" dirty="0">
                <a:solidFill>
                  <a:schemeClr val="tx1">
                    <a:lumMod val="75000"/>
                    <a:lumOff val="25000"/>
                  </a:schemeClr>
                </a:solidFill>
                <a:effectLst/>
              </a:rPr>
              <a:t>    (what and when to learn).</a:t>
            </a:r>
          </a:p>
          <a:p>
            <a:pPr lvl="1">
              <a:lnSpc>
                <a:spcPct val="90000"/>
              </a:lnSpc>
              <a:buClr>
                <a:schemeClr val="hlink"/>
              </a:buClr>
            </a:pPr>
            <a:r>
              <a:rPr lang="en-US" sz="1900" b="1" u="sng" dirty="0">
                <a:solidFill>
                  <a:schemeClr val="tx1">
                    <a:lumMod val="75000"/>
                    <a:lumOff val="25000"/>
                  </a:schemeClr>
                </a:solidFill>
                <a:effectLst/>
              </a:rPr>
              <a:t>Process</a:t>
            </a:r>
            <a:r>
              <a:rPr lang="en-US" sz="1900" b="1" dirty="0">
                <a:solidFill>
                  <a:schemeClr val="tx1">
                    <a:lumMod val="75000"/>
                    <a:lumOff val="25000"/>
                  </a:schemeClr>
                </a:solidFill>
                <a:effectLst/>
              </a:rPr>
              <a:t> </a:t>
            </a:r>
            <a:r>
              <a:rPr lang="en-US" sz="1900" dirty="0">
                <a:solidFill>
                  <a:schemeClr val="tx1">
                    <a:lumMod val="75000"/>
                    <a:lumOff val="25000"/>
                  </a:schemeClr>
                </a:solidFill>
                <a:effectLst/>
              </a:rPr>
              <a:t>of learning (types of tasks/activities).</a:t>
            </a:r>
          </a:p>
          <a:p>
            <a:pPr lvl="1">
              <a:lnSpc>
                <a:spcPct val="90000"/>
              </a:lnSpc>
              <a:buClr>
                <a:schemeClr val="hlink"/>
              </a:buClr>
            </a:pPr>
            <a:r>
              <a:rPr lang="en-US" sz="1900" b="1" u="sng" dirty="0">
                <a:solidFill>
                  <a:schemeClr val="tx1">
                    <a:lumMod val="75000"/>
                    <a:lumOff val="25000"/>
                  </a:schemeClr>
                </a:solidFill>
                <a:effectLst/>
              </a:rPr>
              <a:t>Products</a:t>
            </a:r>
            <a:r>
              <a:rPr lang="en-US" sz="1900" u="sng" dirty="0">
                <a:solidFill>
                  <a:schemeClr val="tx1">
                    <a:lumMod val="75000"/>
                    <a:lumOff val="25000"/>
                  </a:schemeClr>
                </a:solidFill>
                <a:effectLst/>
              </a:rPr>
              <a:t> </a:t>
            </a:r>
            <a:r>
              <a:rPr lang="en-US" sz="1900" dirty="0">
                <a:solidFill>
                  <a:schemeClr val="tx1">
                    <a:lumMod val="75000"/>
                    <a:lumOff val="25000"/>
                  </a:schemeClr>
                </a:solidFill>
                <a:effectLst/>
              </a:rPr>
              <a:t>of learning (ways to demonstrate).</a:t>
            </a:r>
          </a:p>
          <a:p>
            <a:pPr lvl="1">
              <a:lnSpc>
                <a:spcPct val="90000"/>
              </a:lnSpc>
              <a:buClr>
                <a:schemeClr val="hlink"/>
              </a:buClr>
            </a:pPr>
            <a:r>
              <a:rPr lang="en-US" sz="1900" b="1" u="sng" dirty="0">
                <a:solidFill>
                  <a:schemeClr val="tx1">
                    <a:lumMod val="75000"/>
                    <a:lumOff val="25000"/>
                  </a:schemeClr>
                </a:solidFill>
                <a:effectLst/>
              </a:rPr>
              <a:t>Affect/environment</a:t>
            </a:r>
            <a:r>
              <a:rPr lang="en-US" sz="1900" dirty="0">
                <a:solidFill>
                  <a:schemeClr val="tx1">
                    <a:lumMod val="75000"/>
                    <a:lumOff val="25000"/>
                  </a:schemeClr>
                </a:solidFill>
                <a:effectLst/>
              </a:rPr>
              <a:t> of learning (context and environment).</a:t>
            </a:r>
          </a:p>
          <a:p>
            <a:pPr lvl="1">
              <a:lnSpc>
                <a:spcPct val="90000"/>
              </a:lnSpc>
            </a:pPr>
            <a:endParaRPr lang="en-US" sz="2000" dirty="0">
              <a:effectLst/>
            </a:endParaRPr>
          </a:p>
        </p:txBody>
      </p:sp>
      <p:sp>
        <p:nvSpPr>
          <p:cNvPr id="6" name="Slide Number Placeholder 4"/>
          <p:cNvSpPr>
            <a:spLocks noGrp="1"/>
          </p:cNvSpPr>
          <p:nvPr>
            <p:ph type="sldNum" sz="quarter" idx="12"/>
          </p:nvPr>
        </p:nvSpPr>
        <p:spPr/>
        <p:txBody>
          <a:bodyPr/>
          <a:lstStyle/>
          <a:p>
            <a:fld id="{42787622-685A-4DF6-99D6-6F43630C7277}" type="slidenum">
              <a:rPr lang="en-US"/>
              <a:pPr/>
              <a:t>17</a:t>
            </a:fld>
            <a:endParaRPr lang="en-US" dirty="0"/>
          </a:p>
        </p:txBody>
      </p:sp>
      <p:sp>
        <p:nvSpPr>
          <p:cNvPr id="43010" name="Rectangle 2"/>
          <p:cNvSpPr>
            <a:spLocks noGrp="1" noRot="1" noChangeArrowheads="1"/>
          </p:cNvSpPr>
          <p:nvPr>
            <p:ph type="title"/>
          </p:nvPr>
        </p:nvSpPr>
        <p:spPr/>
        <p:txBody>
          <a:bodyPr>
            <a:normAutofit/>
          </a:bodyPr>
          <a:lstStyle/>
          <a:p>
            <a:r>
              <a:rPr lang="en-US" sz="3600" dirty="0"/>
              <a:t>Differentiated Instruction</a:t>
            </a:r>
          </a:p>
        </p:txBody>
      </p:sp>
      <p:pic>
        <p:nvPicPr>
          <p:cNvPr id="43012" name="Picture 4" descr="February 23 2012-school photos part 4 0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81600" y="2133600"/>
            <a:ext cx="3505200" cy="3235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7" name="Picture 2" descr="Educators' Resource Guid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600" y="5715000"/>
            <a:ext cx="971266" cy="993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8196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p:cNvSpPr>
            <a:spLocks noGrp="1"/>
          </p:cNvSpPr>
          <p:nvPr>
            <p:ph type="sldNum" sz="quarter" idx="12"/>
          </p:nvPr>
        </p:nvSpPr>
        <p:spPr/>
        <p:txBody>
          <a:bodyPr/>
          <a:lstStyle/>
          <a:p>
            <a:fld id="{44413C97-3650-45B5-9C4C-BE7317884C58}" type="slidenum">
              <a:rPr lang="en-US"/>
              <a:pPr/>
              <a:t>18</a:t>
            </a:fld>
            <a:endParaRPr lang="en-US" dirty="0"/>
          </a:p>
        </p:txBody>
      </p:sp>
      <p:pic>
        <p:nvPicPr>
          <p:cNvPr id="45060" name="Picture 4"/>
          <p:cNvPicPr>
            <a:picLocks noChangeAspect="1" noChangeArrowheads="1"/>
          </p:cNvPicPr>
          <p:nvPr/>
        </p:nvPicPr>
        <p:blipFill>
          <a:blip r:embed="rId2">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4549" y="838200"/>
            <a:ext cx="9148549" cy="6019799"/>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chemeClr val="accent1"/>
                </a:solidFill>
              </a14:hiddenFill>
            </a:ext>
          </a:extLst>
        </p:spPr>
      </p:pic>
      <p:sp>
        <p:nvSpPr>
          <p:cNvPr id="45061" name="Text Box 5"/>
          <p:cNvSpPr txBox="1">
            <a:spLocks noChangeArrowheads="1"/>
          </p:cNvSpPr>
          <p:nvPr/>
        </p:nvSpPr>
        <p:spPr bwMode="auto">
          <a:xfrm>
            <a:off x="156949" y="152400"/>
            <a:ext cx="8839200" cy="523220"/>
          </a:xfrm>
          <a:prstGeom prst="rect">
            <a:avLst/>
          </a:prstGeom>
          <a:gradFill flip="none" rotWithShape="1">
            <a:gsLst>
              <a:gs pos="0">
                <a:schemeClr val="accent1">
                  <a:tint val="66000"/>
                  <a:satMod val="160000"/>
                </a:schemeClr>
              </a:gs>
              <a:gs pos="9000">
                <a:srgbClr val="002060">
                  <a:lumMod val="82000"/>
                  <a:lumOff val="18000"/>
                  <a:alpha val="80000"/>
                </a:srgbClr>
              </a:gs>
              <a:gs pos="100000">
                <a:schemeClr val="accent1">
                  <a:tint val="23500"/>
                  <a:satMod val="160000"/>
                </a:schemeClr>
              </a:gs>
            </a:gsLst>
            <a:lin ang="13500000" scaled="1"/>
            <a:tileRect/>
          </a:gradFill>
          <a:ln>
            <a:headEnd/>
            <a:tailEnd/>
          </a:ln>
          <a:extLst/>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a:spcBef>
                <a:spcPct val="50000"/>
              </a:spcBef>
            </a:pPr>
            <a:r>
              <a:rPr lang="en-US" sz="2800" b="1" dirty="0">
                <a:solidFill>
                  <a:schemeClr val="tx1">
                    <a:lumMod val="75000"/>
                    <a:lumOff val="25000"/>
                  </a:schemeClr>
                </a:solidFill>
                <a:effectLst>
                  <a:outerShdw blurRad="38100" dist="38100" dir="2700000" algn="tl">
                    <a:srgbClr val="C0C0C0"/>
                  </a:outerShdw>
                </a:effectLst>
              </a:rPr>
              <a:t>Concept Map of Differentiated Instruction</a:t>
            </a:r>
          </a:p>
        </p:txBody>
      </p:sp>
    </p:spTree>
    <p:extLst>
      <p:ext uri="{BB962C8B-B14F-4D97-AF65-F5344CB8AC3E}">
        <p14:creationId xmlns:p14="http://schemas.microsoft.com/office/powerpoint/2010/main" val="40598655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9DFB351-41AF-4632-AFD9-CD0DA69F4BFC}" type="slidenum">
              <a:rPr lang="en-US" smtClean="0"/>
              <a:t>19</a:t>
            </a:fld>
            <a:endParaRPr lang="en-US" dirty="0"/>
          </a:p>
        </p:txBody>
      </p:sp>
      <p:sp>
        <p:nvSpPr>
          <p:cNvPr id="3" name="TextBox 2"/>
          <p:cNvSpPr txBox="1"/>
          <p:nvPr/>
        </p:nvSpPr>
        <p:spPr>
          <a:xfrm>
            <a:off x="1447800" y="2743200"/>
            <a:ext cx="6629400" cy="584775"/>
          </a:xfrm>
          <a:prstGeom prst="rect">
            <a:avLst/>
          </a:prstGeom>
          <a:gradFill>
            <a:gsLst>
              <a:gs pos="0">
                <a:schemeClr val="tx2">
                  <a:lumMod val="95000"/>
                  <a:lumOff val="5000"/>
                </a:schemeClr>
              </a:gs>
              <a:gs pos="39999">
                <a:srgbClr val="85C2FF"/>
              </a:gs>
              <a:gs pos="70000">
                <a:srgbClr val="C4D6EB"/>
              </a:gs>
              <a:gs pos="100000">
                <a:srgbClr val="FFEBFA"/>
              </a:gs>
            </a:gsLst>
            <a:lin ang="5400000" scaled="0"/>
          </a:gradFill>
          <a:effectLst>
            <a:glow rad="228600">
              <a:schemeClr val="tx1">
                <a:alpha val="40000"/>
              </a:schemeClr>
            </a:glow>
          </a:effectLst>
        </p:spPr>
        <p:txBody>
          <a:bodyPr wrap="square" rtlCol="0">
            <a:spAutoFit/>
          </a:bodyPr>
          <a:lstStyle/>
          <a:p>
            <a:pPr algn="ctr"/>
            <a:r>
              <a:rPr lang="en-US" sz="3200" b="1" dirty="0" smtClean="0">
                <a:effectLst>
                  <a:outerShdw blurRad="38100" dist="38100" dir="2700000" algn="tl">
                    <a:srgbClr val="000000">
                      <a:alpha val="43137"/>
                    </a:srgbClr>
                  </a:outerShdw>
                </a:effectLst>
              </a:rPr>
              <a:t>RUBRICS</a:t>
            </a:r>
            <a:endParaRPr lang="en-US" sz="3200" b="1" dirty="0">
              <a:effectLst>
                <a:outerShdw blurRad="38100" dist="38100" dir="2700000" algn="tl">
                  <a:srgbClr val="000000">
                    <a:alpha val="43137"/>
                  </a:srgbClr>
                </a:outerShdw>
              </a:effectLst>
            </a:endParaRPr>
          </a:p>
        </p:txBody>
      </p:sp>
      <p:pic>
        <p:nvPicPr>
          <p:cNvPr id="4" name="Picture 2" descr="Educators' Resource Guid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7074" y="5715000"/>
            <a:ext cx="971266" cy="993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1554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9DFB351-41AF-4632-AFD9-CD0DA69F4BFC}" type="slidenum">
              <a:rPr lang="en-US" smtClean="0"/>
              <a:t>2</a:t>
            </a:fld>
            <a:endParaRPr lang="en-US" dirty="0"/>
          </a:p>
        </p:txBody>
      </p:sp>
      <p:sp>
        <p:nvSpPr>
          <p:cNvPr id="3" name="TextBox 2"/>
          <p:cNvSpPr txBox="1"/>
          <p:nvPr/>
        </p:nvSpPr>
        <p:spPr>
          <a:xfrm>
            <a:off x="815454" y="762000"/>
            <a:ext cx="7848600" cy="4708981"/>
          </a:xfrm>
          <a:prstGeom prst="rect">
            <a:avLst/>
          </a:prstGeom>
          <a:gradFill flip="none" rotWithShape="1">
            <a:gsLst>
              <a:gs pos="0">
                <a:schemeClr val="tx2">
                  <a:alpha val="86000"/>
                  <a:lumMod val="67000"/>
                  <a:lumOff val="33000"/>
                </a:schemeClr>
              </a:gs>
              <a:gs pos="39999">
                <a:srgbClr val="85C2FF"/>
              </a:gs>
              <a:gs pos="70000">
                <a:srgbClr val="C4D6EB"/>
              </a:gs>
              <a:gs pos="100000">
                <a:srgbClr val="FFEBFA"/>
              </a:gs>
            </a:gsLst>
            <a:lin ang="5400000" scaled="0"/>
            <a:tileRect/>
          </a:gradFill>
          <a:effectLst>
            <a:glow rad="228600">
              <a:schemeClr val="tx1">
                <a:alpha val="40000"/>
              </a:schemeClr>
            </a:glow>
          </a:effectLst>
        </p:spPr>
        <p:txBody>
          <a:bodyPr wrap="square" rtlCol="0">
            <a:spAutoFit/>
          </a:bodyPr>
          <a:lstStyle/>
          <a:p>
            <a:pPr algn="ctr"/>
            <a:r>
              <a:rPr lang="en-US" sz="2000" dirty="0" smtClean="0"/>
              <a:t>The greatest challenge we face once we demand that all students demonstrate proficiency on the essential learning for a given subject and grade is time.  </a:t>
            </a:r>
          </a:p>
          <a:p>
            <a:pPr algn="ctr"/>
            <a:endParaRPr lang="en-US" sz="2000" dirty="0"/>
          </a:p>
          <a:p>
            <a:pPr algn="ctr"/>
            <a:r>
              <a:rPr lang="en-US" sz="2000" dirty="0" smtClean="0"/>
              <a:t>For teachers to </a:t>
            </a:r>
            <a:r>
              <a:rPr lang="en-US" sz="2000" b="1" dirty="0" smtClean="0"/>
              <a:t>differentiate instruction </a:t>
            </a:r>
            <a:r>
              <a:rPr lang="en-US" sz="2000" dirty="0" smtClean="0"/>
              <a:t>and </a:t>
            </a:r>
            <a:r>
              <a:rPr lang="en-US" sz="2000" b="1" dirty="0" smtClean="0"/>
              <a:t>assessment</a:t>
            </a:r>
            <a:r>
              <a:rPr lang="en-US" sz="2000" dirty="0" smtClean="0"/>
              <a:t> to meet the strengths and needs of students they must engage in the long-range planning process of </a:t>
            </a:r>
            <a:r>
              <a:rPr lang="en-US" sz="2000" b="1" dirty="0" smtClean="0"/>
              <a:t>backward design </a:t>
            </a:r>
            <a:r>
              <a:rPr lang="en-US" sz="2000" dirty="0" smtClean="0"/>
              <a:t>to determine what is essential in learning.  </a:t>
            </a:r>
          </a:p>
          <a:p>
            <a:pPr algn="ctr"/>
            <a:endParaRPr lang="en-US" sz="2000" dirty="0"/>
          </a:p>
          <a:p>
            <a:pPr algn="ctr"/>
            <a:r>
              <a:rPr lang="en-US" sz="2000" dirty="0" smtClean="0"/>
              <a:t>With curriculum documents and classroom resources at hand, they must agree on the essential concepts and skills that students must acquire and demonstrate by the end of the term, semester, or year. </a:t>
            </a:r>
          </a:p>
          <a:p>
            <a:endParaRPr lang="en-US" sz="2000" dirty="0"/>
          </a:p>
          <a:p>
            <a:r>
              <a:rPr lang="en-US" sz="2000" dirty="0" smtClean="0"/>
              <a:t>	                     - Cooper, 2011</a:t>
            </a:r>
            <a:endParaRPr lang="en-US" sz="2000" dirty="0"/>
          </a:p>
        </p:txBody>
      </p:sp>
    </p:spTree>
    <p:extLst>
      <p:ext uri="{BB962C8B-B14F-4D97-AF65-F5344CB8AC3E}">
        <p14:creationId xmlns:p14="http://schemas.microsoft.com/office/powerpoint/2010/main" val="23187050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Instructional tool used to measure student achievement</a:t>
            </a:r>
          </a:p>
          <a:p>
            <a:r>
              <a:rPr lang="en-US" dirty="0" smtClean="0"/>
              <a:t>Purpose is to improve and guide student learning</a:t>
            </a:r>
          </a:p>
          <a:p>
            <a:r>
              <a:rPr lang="en-US" dirty="0" smtClean="0"/>
              <a:t>Exemplars accompany effective rubrics</a:t>
            </a:r>
          </a:p>
          <a:p>
            <a:r>
              <a:rPr lang="en-US" dirty="0" smtClean="0"/>
              <a:t>Based on criterion-referenced standards</a:t>
            </a:r>
          </a:p>
          <a:p>
            <a:r>
              <a:rPr lang="en-US" dirty="0" smtClean="0"/>
              <a:t>Ensure accountability for student achievement of the expectations</a:t>
            </a:r>
          </a:p>
          <a:p>
            <a:endParaRPr lang="en-US" dirty="0"/>
          </a:p>
        </p:txBody>
      </p:sp>
      <p:sp>
        <p:nvSpPr>
          <p:cNvPr id="3" name="Title 2"/>
          <p:cNvSpPr>
            <a:spLocks noGrp="1"/>
          </p:cNvSpPr>
          <p:nvPr>
            <p:ph type="title"/>
          </p:nvPr>
        </p:nvSpPr>
        <p:spPr/>
        <p:txBody>
          <a:bodyPr/>
          <a:lstStyle/>
          <a:p>
            <a:r>
              <a:rPr lang="en-US" dirty="0" smtClean="0"/>
              <a:t>Rubrics</a:t>
            </a:r>
            <a:endParaRPr lang="en-US" dirty="0"/>
          </a:p>
        </p:txBody>
      </p:sp>
      <p:sp>
        <p:nvSpPr>
          <p:cNvPr id="4" name="Slide Number Placeholder 3"/>
          <p:cNvSpPr>
            <a:spLocks noGrp="1"/>
          </p:cNvSpPr>
          <p:nvPr>
            <p:ph type="sldNum" sz="quarter" idx="12"/>
          </p:nvPr>
        </p:nvSpPr>
        <p:spPr/>
        <p:txBody>
          <a:bodyPr/>
          <a:lstStyle/>
          <a:p>
            <a:fld id="{E9DFB351-41AF-4632-AFD9-CD0DA69F4BFC}" type="slidenum">
              <a:rPr lang="en-US" smtClean="0"/>
              <a:t>20</a:t>
            </a:fld>
            <a:endParaRPr lang="en-US" dirty="0"/>
          </a:p>
        </p:txBody>
      </p:sp>
      <p:pic>
        <p:nvPicPr>
          <p:cNvPr id="5" name="Picture 2" descr="Educators' Resource Guid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8919" y="5715000"/>
            <a:ext cx="971266" cy="993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54922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869950"/>
          </a:xfrm>
        </p:spPr>
        <p:txBody>
          <a:bodyPr/>
          <a:lstStyle/>
          <a:p>
            <a:r>
              <a:rPr lang="en-US" dirty="0" smtClean="0"/>
              <a:t>Why Use Rubrics?</a:t>
            </a:r>
            <a:endParaRPr lang="en-US" dirty="0"/>
          </a:p>
        </p:txBody>
      </p:sp>
      <p:sp>
        <p:nvSpPr>
          <p:cNvPr id="4" name="Content Placeholder 3"/>
          <p:cNvSpPr>
            <a:spLocks noGrp="1"/>
          </p:cNvSpPr>
          <p:nvPr>
            <p:ph sz="quarter" idx="2"/>
          </p:nvPr>
        </p:nvSpPr>
        <p:spPr>
          <a:xfrm>
            <a:off x="457200" y="1444294"/>
            <a:ext cx="4040188" cy="4651706"/>
          </a:xfrm>
          <a:ln>
            <a:solidFill>
              <a:schemeClr val="tx1"/>
            </a:solidFill>
          </a:ln>
        </p:spPr>
        <p:txBody>
          <a:bodyPr>
            <a:normAutofit fontScale="85000" lnSpcReduction="10000"/>
          </a:bodyPr>
          <a:lstStyle/>
          <a:p>
            <a:pPr marL="109728" indent="0">
              <a:buNone/>
            </a:pPr>
            <a:r>
              <a:rPr lang="en-US" b="1" dirty="0" smtClean="0"/>
              <a:t>   </a:t>
            </a:r>
          </a:p>
          <a:p>
            <a:pPr marL="109728" indent="0">
              <a:buNone/>
            </a:pPr>
            <a:r>
              <a:rPr lang="en-US" sz="2600" b="1" dirty="0">
                <a:solidFill>
                  <a:schemeClr val="accent3">
                    <a:lumMod val="50000"/>
                  </a:schemeClr>
                </a:solidFill>
              </a:rPr>
              <a:t> </a:t>
            </a:r>
            <a:r>
              <a:rPr lang="en-US" sz="2600" b="1" dirty="0" smtClean="0">
                <a:solidFill>
                  <a:schemeClr val="accent3">
                    <a:lumMod val="50000"/>
                  </a:schemeClr>
                </a:solidFill>
              </a:rPr>
              <a:t>  </a:t>
            </a:r>
            <a:r>
              <a:rPr lang="en-US" sz="2600" b="1" u="sng" dirty="0" smtClean="0">
                <a:solidFill>
                  <a:schemeClr val="accent6">
                    <a:lumMod val="75000"/>
                  </a:schemeClr>
                </a:solidFill>
              </a:rPr>
              <a:t>TEACHER PERSEPCTIVE</a:t>
            </a:r>
          </a:p>
          <a:p>
            <a:r>
              <a:rPr lang="en-US" dirty="0" smtClean="0"/>
              <a:t>Are instructional tools</a:t>
            </a:r>
          </a:p>
          <a:p>
            <a:r>
              <a:rPr lang="en-US" dirty="0" smtClean="0"/>
              <a:t>Can be used for diagnostic, formative and summative assessments</a:t>
            </a:r>
          </a:p>
          <a:p>
            <a:r>
              <a:rPr lang="en-US" dirty="0" smtClean="0"/>
              <a:t>Provide the criteria of quality work at various levels of performance</a:t>
            </a:r>
          </a:p>
          <a:p>
            <a:r>
              <a:rPr lang="en-US" dirty="0" smtClean="0"/>
              <a:t>Provide informative feedback about strengths, areas of improvement, and next steps</a:t>
            </a:r>
          </a:p>
          <a:p>
            <a:r>
              <a:rPr lang="en-US" dirty="0" smtClean="0"/>
              <a:t>Facilitate collaborative planning and assessment</a:t>
            </a:r>
            <a:endParaRPr lang="en-US" dirty="0"/>
          </a:p>
        </p:txBody>
      </p:sp>
      <p:sp>
        <p:nvSpPr>
          <p:cNvPr id="6" name="Content Placeholder 5"/>
          <p:cNvSpPr>
            <a:spLocks noGrp="1"/>
          </p:cNvSpPr>
          <p:nvPr>
            <p:ph sz="quarter" idx="4"/>
          </p:nvPr>
        </p:nvSpPr>
        <p:spPr>
          <a:xfrm>
            <a:off x="4645025" y="1444294"/>
            <a:ext cx="4041775" cy="4651706"/>
          </a:xfrm>
          <a:ln>
            <a:solidFill>
              <a:schemeClr val="tx1"/>
            </a:solidFill>
          </a:ln>
        </p:spPr>
        <p:txBody>
          <a:bodyPr>
            <a:normAutofit fontScale="85000" lnSpcReduction="10000"/>
          </a:bodyPr>
          <a:lstStyle/>
          <a:p>
            <a:pPr marL="109728" indent="0">
              <a:buNone/>
            </a:pPr>
            <a:r>
              <a:rPr lang="en-US" b="1" dirty="0" smtClean="0">
                <a:solidFill>
                  <a:srgbClr val="0033CC"/>
                </a:solidFill>
              </a:rPr>
              <a:t>  </a:t>
            </a:r>
            <a:endParaRPr lang="en-US" b="1" dirty="0" smtClean="0">
              <a:solidFill>
                <a:schemeClr val="accent3">
                  <a:lumMod val="50000"/>
                </a:schemeClr>
              </a:solidFill>
            </a:endParaRPr>
          </a:p>
          <a:p>
            <a:pPr marL="109728" indent="0">
              <a:buNone/>
            </a:pPr>
            <a:r>
              <a:rPr lang="en-US" sz="2600" b="1" dirty="0" smtClean="0">
                <a:solidFill>
                  <a:schemeClr val="accent3">
                    <a:lumMod val="50000"/>
                  </a:schemeClr>
                </a:solidFill>
              </a:rPr>
              <a:t>   </a:t>
            </a:r>
            <a:r>
              <a:rPr lang="en-US" sz="2600" b="1" u="sng" dirty="0" smtClean="0">
                <a:solidFill>
                  <a:schemeClr val="accent3">
                    <a:lumMod val="50000"/>
                  </a:schemeClr>
                </a:solidFill>
              </a:rPr>
              <a:t>STUDENT PERSPECTIVE</a:t>
            </a:r>
          </a:p>
          <a:p>
            <a:r>
              <a:rPr lang="en-US" dirty="0" smtClean="0"/>
              <a:t>Clearly identify the learning target</a:t>
            </a:r>
          </a:p>
          <a:p>
            <a:r>
              <a:rPr lang="en-US" dirty="0" smtClean="0"/>
              <a:t>Outline the criteria of quality work at various levels of performance</a:t>
            </a:r>
          </a:p>
          <a:p>
            <a:r>
              <a:rPr lang="en-US" dirty="0" smtClean="0"/>
              <a:t>Help students spot and address strengths and weaknesses in their own work and the work of others</a:t>
            </a:r>
          </a:p>
          <a:p>
            <a:r>
              <a:rPr lang="en-US" dirty="0" smtClean="0"/>
              <a:t>Provide informative feedback about strengths, areas for improvement, and next steps</a:t>
            </a:r>
            <a:endParaRPr lang="en-US" dirty="0"/>
          </a:p>
        </p:txBody>
      </p:sp>
      <p:sp>
        <p:nvSpPr>
          <p:cNvPr id="3" name="Slide Number Placeholder 2"/>
          <p:cNvSpPr>
            <a:spLocks noGrp="1"/>
          </p:cNvSpPr>
          <p:nvPr>
            <p:ph type="sldNum" sz="quarter" idx="12"/>
          </p:nvPr>
        </p:nvSpPr>
        <p:spPr/>
        <p:txBody>
          <a:bodyPr/>
          <a:lstStyle/>
          <a:p>
            <a:fld id="{E9DFB351-41AF-4632-AFD9-CD0DA69F4BFC}" type="slidenum">
              <a:rPr lang="en-US" smtClean="0"/>
              <a:t>21</a:t>
            </a:fld>
            <a:endParaRPr lang="en-US" dirty="0"/>
          </a:p>
        </p:txBody>
      </p:sp>
    </p:spTree>
    <p:extLst>
      <p:ext uri="{BB962C8B-B14F-4D97-AF65-F5344CB8AC3E}">
        <p14:creationId xmlns:p14="http://schemas.microsoft.com/office/powerpoint/2010/main" val="32467743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10600" cy="2210761"/>
          </a:xfrm>
        </p:spPr>
        <p:txBody>
          <a:bodyPr>
            <a:normAutofit fontScale="90000"/>
          </a:bodyPr>
          <a:lstStyle/>
          <a:p>
            <a:pPr algn="ctr"/>
            <a:r>
              <a:rPr lang="en-US" sz="4000" dirty="0" smtClean="0"/>
              <a:t>Educators’ Resource Guide Overview</a:t>
            </a:r>
            <a:br>
              <a:rPr lang="en-US" sz="4000" dirty="0" smtClean="0"/>
            </a:br>
            <a:r>
              <a:rPr lang="en-US" sz="4000" dirty="0" smtClean="0"/>
              <a:t>(Chapter 3) </a:t>
            </a:r>
            <a:br>
              <a:rPr lang="en-US" sz="4000" dirty="0" smtClean="0"/>
            </a:br>
            <a:r>
              <a:rPr lang="en-US" sz="4000" dirty="0" smtClean="0"/>
              <a:t>Assessment OF Learning</a:t>
            </a:r>
            <a:endParaRPr lang="en-US" sz="4000" dirty="0"/>
          </a:p>
        </p:txBody>
      </p:sp>
      <p:sp>
        <p:nvSpPr>
          <p:cNvPr id="3" name="Subtitle 2"/>
          <p:cNvSpPr>
            <a:spLocks noGrp="1"/>
          </p:cNvSpPr>
          <p:nvPr>
            <p:ph type="subTitle" idx="1"/>
          </p:nvPr>
        </p:nvSpPr>
        <p:spPr>
          <a:xfrm>
            <a:off x="304800" y="3429000"/>
            <a:ext cx="6477000" cy="1199704"/>
          </a:xfrm>
        </p:spPr>
        <p:txBody>
          <a:bodyPr>
            <a:normAutofit fontScale="70000" lnSpcReduction="20000"/>
          </a:bodyPr>
          <a:lstStyle/>
          <a:p>
            <a:pPr algn="l"/>
            <a:r>
              <a:rPr lang="en-US" b="1" dirty="0" smtClean="0"/>
              <a:t>Research, Assessment and Evaluation Department</a:t>
            </a:r>
          </a:p>
          <a:p>
            <a:pPr algn="l"/>
            <a:r>
              <a:rPr lang="en-US" b="1" dirty="0" smtClean="0"/>
              <a:t>Lee Ann Forsyth-Sells</a:t>
            </a:r>
          </a:p>
          <a:p>
            <a:pPr algn="l"/>
            <a:r>
              <a:rPr lang="en-US" b="1" dirty="0" smtClean="0"/>
              <a:t>Anthony Corapi</a:t>
            </a:r>
            <a:endParaRPr lang="en-US" b="1" dirty="0"/>
          </a:p>
        </p:txBody>
      </p:sp>
      <p:pic>
        <p:nvPicPr>
          <p:cNvPr id="1026" name="Picture 2" descr="Educators' Resource Gui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2743200"/>
            <a:ext cx="2113858" cy="2162176"/>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E9DFB351-41AF-4632-AFD9-CD0DA69F4BFC}" type="slidenum">
              <a:rPr lang="en-US" smtClean="0"/>
              <a:t>22</a:t>
            </a:fld>
            <a:endParaRPr lang="en-US" dirty="0"/>
          </a:p>
        </p:txBody>
      </p:sp>
    </p:spTree>
    <p:extLst>
      <p:ext uri="{BB962C8B-B14F-4D97-AF65-F5344CB8AC3E}">
        <p14:creationId xmlns:p14="http://schemas.microsoft.com/office/powerpoint/2010/main" val="964600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447800"/>
            <a:ext cx="8229600" cy="4525963"/>
          </a:xfrm>
        </p:spPr>
        <p:txBody>
          <a:bodyPr>
            <a:normAutofit/>
          </a:bodyPr>
          <a:lstStyle/>
          <a:p>
            <a:r>
              <a:rPr lang="en-US" sz="2400" dirty="0" smtClean="0"/>
              <a:t>Provide educators with </a:t>
            </a:r>
            <a:r>
              <a:rPr lang="en-US" sz="2400" b="1" dirty="0" smtClean="0"/>
              <a:t>guidelines an/or direction</a:t>
            </a:r>
            <a:r>
              <a:rPr lang="en-US" sz="2400" dirty="0" smtClean="0"/>
              <a:t> for assessment, evaluation and communication of student achievement (AEC)</a:t>
            </a:r>
          </a:p>
          <a:p>
            <a:r>
              <a:rPr lang="en-US" sz="2400" dirty="0" smtClean="0"/>
              <a:t>Engage educators in </a:t>
            </a:r>
            <a:r>
              <a:rPr lang="en-US" sz="2400" b="1" dirty="0" smtClean="0"/>
              <a:t>professional learning and dialogue </a:t>
            </a:r>
            <a:r>
              <a:rPr lang="en-US" sz="2400" dirty="0" smtClean="0"/>
              <a:t>with respect to best practice in assessment, evaluation, and communication of student achievement</a:t>
            </a:r>
          </a:p>
          <a:p>
            <a:r>
              <a:rPr lang="en-US" sz="2400" dirty="0" smtClean="0"/>
              <a:t>Cite links to relevant </a:t>
            </a:r>
            <a:r>
              <a:rPr lang="en-US" sz="2400" b="1" dirty="0" smtClean="0"/>
              <a:t>policy and procedure </a:t>
            </a:r>
            <a:r>
              <a:rPr lang="en-US" sz="2400" dirty="0" smtClean="0"/>
              <a:t>regarding assessment, evaluation, and communication of student achievement</a:t>
            </a:r>
            <a:endParaRPr lang="en-US" sz="2400" dirty="0"/>
          </a:p>
        </p:txBody>
      </p:sp>
      <p:sp>
        <p:nvSpPr>
          <p:cNvPr id="3" name="Slide Number Placeholder 2"/>
          <p:cNvSpPr>
            <a:spLocks noGrp="1"/>
          </p:cNvSpPr>
          <p:nvPr>
            <p:ph type="sldNum" sz="quarter" idx="12"/>
          </p:nvPr>
        </p:nvSpPr>
        <p:spPr/>
        <p:txBody>
          <a:bodyPr/>
          <a:lstStyle/>
          <a:p>
            <a:fld id="{E9DFB351-41AF-4632-AFD9-CD0DA69F4BFC}" type="slidenum">
              <a:rPr lang="en-US" smtClean="0"/>
              <a:t>3</a:t>
            </a:fld>
            <a:endParaRPr lang="en-US" dirty="0"/>
          </a:p>
        </p:txBody>
      </p:sp>
      <p:sp>
        <p:nvSpPr>
          <p:cNvPr id="4" name="Title 3"/>
          <p:cNvSpPr>
            <a:spLocks noGrp="1"/>
          </p:cNvSpPr>
          <p:nvPr>
            <p:ph type="title"/>
          </p:nvPr>
        </p:nvSpPr>
        <p:spPr/>
        <p:txBody>
          <a:bodyPr>
            <a:noAutofit/>
          </a:bodyPr>
          <a:lstStyle/>
          <a:p>
            <a:r>
              <a:rPr lang="en-US" sz="3600" dirty="0" smtClean="0"/>
              <a:t>Purpose: Educators’ Resource Guide</a:t>
            </a:r>
            <a:endParaRPr lang="en-US" sz="3600" dirty="0"/>
          </a:p>
        </p:txBody>
      </p:sp>
      <p:pic>
        <p:nvPicPr>
          <p:cNvPr id="5" name="Picture 2" descr="Educators' Resource Guid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7074" y="5715000"/>
            <a:ext cx="971266" cy="993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9103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914400"/>
            <a:ext cx="8077200" cy="4614672"/>
          </a:xfrm>
        </p:spPr>
        <p:txBody>
          <a:bodyPr>
            <a:normAutofit fontScale="25000" lnSpcReduction="20000"/>
          </a:bodyPr>
          <a:lstStyle/>
          <a:p>
            <a:pPr>
              <a:lnSpc>
                <a:spcPct val="120000"/>
              </a:lnSpc>
              <a:buFont typeface="Wingdings" pitchFamily="2" charset="2"/>
              <a:buNone/>
            </a:pPr>
            <a:endParaRPr lang="en-US" sz="8000" b="1" dirty="0" smtClean="0">
              <a:solidFill>
                <a:srgbClr val="000000"/>
              </a:solidFill>
            </a:endParaRPr>
          </a:p>
          <a:p>
            <a:pPr>
              <a:lnSpc>
                <a:spcPct val="120000"/>
              </a:lnSpc>
              <a:buFont typeface="Wingdings" pitchFamily="2" charset="2"/>
              <a:buNone/>
            </a:pPr>
            <a:r>
              <a:rPr lang="en-US" sz="8000" b="1" dirty="0" smtClean="0">
                <a:solidFill>
                  <a:srgbClr val="000000"/>
                </a:solidFill>
              </a:rPr>
              <a:t>Teachers </a:t>
            </a:r>
            <a:r>
              <a:rPr lang="en-US" sz="8000" b="1" dirty="0">
                <a:solidFill>
                  <a:srgbClr val="000000"/>
                </a:solidFill>
              </a:rPr>
              <a:t>use practices and procedures that..</a:t>
            </a:r>
          </a:p>
          <a:p>
            <a:pPr>
              <a:lnSpc>
                <a:spcPct val="120000"/>
              </a:lnSpc>
            </a:pPr>
            <a:r>
              <a:rPr lang="en-US" sz="8000" dirty="0"/>
              <a:t>are fair, transparent and equitable for all students.</a:t>
            </a:r>
          </a:p>
          <a:p>
            <a:pPr>
              <a:lnSpc>
                <a:spcPct val="120000"/>
              </a:lnSpc>
            </a:pPr>
            <a:r>
              <a:rPr lang="en-US" sz="8000" dirty="0"/>
              <a:t>support all students (Special Needs, FNMI)</a:t>
            </a:r>
          </a:p>
          <a:p>
            <a:pPr>
              <a:lnSpc>
                <a:spcPct val="120000"/>
              </a:lnSpc>
            </a:pPr>
            <a:r>
              <a:rPr lang="en-US" sz="8000" dirty="0"/>
              <a:t>are carefully planned to relate to the curriculum expectations and learning goals.</a:t>
            </a:r>
          </a:p>
          <a:p>
            <a:pPr>
              <a:lnSpc>
                <a:spcPct val="120000"/>
              </a:lnSpc>
            </a:pPr>
            <a:r>
              <a:rPr lang="en-US" sz="8000" dirty="0"/>
              <a:t>are communicated clearly to students, parents/guardians throughout the year.</a:t>
            </a:r>
          </a:p>
          <a:p>
            <a:pPr>
              <a:lnSpc>
                <a:spcPct val="120000"/>
              </a:lnSpc>
            </a:pPr>
            <a:r>
              <a:rPr lang="en-US" sz="8000" dirty="0"/>
              <a:t>are ongoing, varied in nature and administered over a period of time to provide multiple opportunities for students to demonstrate learning.</a:t>
            </a:r>
          </a:p>
          <a:p>
            <a:pPr>
              <a:lnSpc>
                <a:spcPct val="120000"/>
              </a:lnSpc>
            </a:pPr>
            <a:r>
              <a:rPr lang="en-US" sz="8000" dirty="0"/>
              <a:t>provide ongoing descriptive feedback that is clear and meaningful.</a:t>
            </a:r>
          </a:p>
          <a:p>
            <a:pPr>
              <a:lnSpc>
                <a:spcPct val="120000"/>
              </a:lnSpc>
            </a:pPr>
            <a:r>
              <a:rPr lang="en-US" sz="8000" dirty="0"/>
              <a:t>develop students’ self assessment skills and set specific goals and plan next steps.</a:t>
            </a:r>
          </a:p>
          <a:p>
            <a:endParaRPr lang="en-US" dirty="0"/>
          </a:p>
        </p:txBody>
      </p:sp>
      <p:sp>
        <p:nvSpPr>
          <p:cNvPr id="3" name="Slide Number Placeholder 2"/>
          <p:cNvSpPr>
            <a:spLocks noGrp="1"/>
          </p:cNvSpPr>
          <p:nvPr>
            <p:ph type="sldNum" sz="quarter" idx="12"/>
          </p:nvPr>
        </p:nvSpPr>
        <p:spPr/>
        <p:txBody>
          <a:bodyPr/>
          <a:lstStyle/>
          <a:p>
            <a:fld id="{E9DFB351-41AF-4632-AFD9-CD0DA69F4BFC}" type="slidenum">
              <a:rPr lang="en-US" smtClean="0"/>
              <a:t>4</a:t>
            </a:fld>
            <a:endParaRPr lang="en-US" dirty="0"/>
          </a:p>
        </p:txBody>
      </p:sp>
      <p:sp>
        <p:nvSpPr>
          <p:cNvPr id="4" name="Title 3"/>
          <p:cNvSpPr>
            <a:spLocks noGrp="1"/>
          </p:cNvSpPr>
          <p:nvPr>
            <p:ph type="title"/>
          </p:nvPr>
        </p:nvSpPr>
        <p:spPr>
          <a:xfrm>
            <a:off x="457200" y="152400"/>
            <a:ext cx="8229600" cy="1143000"/>
          </a:xfrm>
        </p:spPr>
        <p:txBody>
          <a:bodyPr>
            <a:normAutofit/>
          </a:bodyPr>
          <a:lstStyle/>
          <a:p>
            <a:r>
              <a:rPr lang="en-US" dirty="0" smtClean="0"/>
              <a:t>Seven Guiding Principles of AEC</a:t>
            </a:r>
            <a:endParaRPr lang="en-US" dirty="0"/>
          </a:p>
        </p:txBody>
      </p:sp>
      <p:pic>
        <p:nvPicPr>
          <p:cNvPr id="5" name="Picture 2" descr="Educators' Resource Guid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7074" y="5715000"/>
            <a:ext cx="971266" cy="993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33936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9DFB351-41AF-4632-AFD9-CD0DA69F4BFC}" type="slidenum">
              <a:rPr lang="en-US" smtClean="0"/>
              <a:t>5</a:t>
            </a:fld>
            <a:endParaRPr lang="en-US" dirty="0"/>
          </a:p>
        </p:txBody>
      </p:sp>
      <p:sp>
        <p:nvSpPr>
          <p:cNvPr id="3" name="TextBox 2"/>
          <p:cNvSpPr txBox="1"/>
          <p:nvPr/>
        </p:nvSpPr>
        <p:spPr>
          <a:xfrm>
            <a:off x="1537648" y="1097507"/>
            <a:ext cx="6477000" cy="3970318"/>
          </a:xfrm>
          <a:prstGeom prst="rect">
            <a:avLst/>
          </a:prstGeom>
          <a:gradFill>
            <a:gsLst>
              <a:gs pos="0">
                <a:schemeClr val="tx2">
                  <a:alpha val="72000"/>
                  <a:lumMod val="84000"/>
                  <a:lumOff val="16000"/>
                </a:schemeClr>
              </a:gs>
              <a:gs pos="39999">
                <a:srgbClr val="85C2FF"/>
              </a:gs>
              <a:gs pos="70000">
                <a:srgbClr val="C4D6EB"/>
              </a:gs>
              <a:gs pos="100000">
                <a:srgbClr val="FFEBFA"/>
              </a:gs>
            </a:gsLst>
            <a:lin ang="5400000" scaled="0"/>
          </a:gradFill>
          <a:effectLst>
            <a:glow rad="228600">
              <a:schemeClr val="tx1">
                <a:alpha val="40000"/>
              </a:schemeClr>
            </a:glow>
          </a:effectLst>
        </p:spPr>
        <p:txBody>
          <a:bodyPr wrap="square" rtlCol="0">
            <a:spAutoFit/>
          </a:bodyPr>
          <a:lstStyle/>
          <a:p>
            <a:pPr algn="ctr"/>
            <a:r>
              <a:rPr lang="en-US" sz="2800" dirty="0" smtClean="0"/>
              <a:t>For assessment to be helpful to students, it must inform them in words, not numerical scores of letter grades, what they have done well, what they have done poorly, and what they need to do next in order to improve.</a:t>
            </a:r>
          </a:p>
          <a:p>
            <a:endParaRPr lang="en-US" sz="2800" dirty="0"/>
          </a:p>
          <a:p>
            <a:r>
              <a:rPr lang="en-US" sz="2800" dirty="0" smtClean="0"/>
              <a:t>	       - Cooper, 2007</a:t>
            </a:r>
            <a:endParaRPr lang="en-US" sz="2800" dirty="0"/>
          </a:p>
        </p:txBody>
      </p:sp>
    </p:spTree>
    <p:extLst>
      <p:ext uri="{BB962C8B-B14F-4D97-AF65-F5344CB8AC3E}">
        <p14:creationId xmlns:p14="http://schemas.microsoft.com/office/powerpoint/2010/main" val="9893440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9DFB351-41AF-4632-AFD9-CD0DA69F4BFC}" type="slidenum">
              <a:rPr lang="en-US" smtClean="0"/>
              <a:t>6</a:t>
            </a:fld>
            <a:endParaRPr lang="en-US" dirty="0"/>
          </a:p>
        </p:txBody>
      </p:sp>
      <p:sp>
        <p:nvSpPr>
          <p:cNvPr id="3" name="TextBox 2"/>
          <p:cNvSpPr txBox="1"/>
          <p:nvPr/>
        </p:nvSpPr>
        <p:spPr>
          <a:xfrm>
            <a:off x="1447800" y="2743200"/>
            <a:ext cx="6629400" cy="584775"/>
          </a:xfrm>
          <a:prstGeom prst="rect">
            <a:avLst/>
          </a:prstGeom>
          <a:gradFill>
            <a:gsLst>
              <a:gs pos="0">
                <a:schemeClr val="tx2">
                  <a:lumMod val="95000"/>
                  <a:lumOff val="5000"/>
                </a:schemeClr>
              </a:gs>
              <a:gs pos="39999">
                <a:srgbClr val="85C2FF"/>
              </a:gs>
              <a:gs pos="70000">
                <a:srgbClr val="C4D6EB"/>
              </a:gs>
              <a:gs pos="100000">
                <a:srgbClr val="FFEBFA"/>
              </a:gs>
            </a:gsLst>
            <a:lin ang="5400000" scaled="0"/>
          </a:gradFill>
          <a:effectLst>
            <a:glow rad="228600">
              <a:schemeClr val="tx1">
                <a:alpha val="40000"/>
              </a:schemeClr>
            </a:glow>
          </a:effectLst>
        </p:spPr>
        <p:txBody>
          <a:bodyPr wrap="square" rtlCol="0">
            <a:spAutoFit/>
          </a:bodyPr>
          <a:lstStyle/>
          <a:p>
            <a:pPr algn="ctr"/>
            <a:r>
              <a:rPr lang="en-US" sz="3200" b="1" dirty="0" smtClean="0">
                <a:effectLst>
                  <a:outerShdw blurRad="38100" dist="38100" dir="2700000" algn="tl">
                    <a:srgbClr val="000000">
                      <a:alpha val="43137"/>
                    </a:srgbClr>
                  </a:outerShdw>
                </a:effectLst>
              </a:rPr>
              <a:t>THE BACKWARD DESIGN MODEL</a:t>
            </a:r>
            <a:endParaRPr lang="en-US" sz="3200" b="1" dirty="0">
              <a:effectLst>
                <a:outerShdw blurRad="38100" dist="38100" dir="2700000" algn="tl">
                  <a:srgbClr val="000000">
                    <a:alpha val="43137"/>
                  </a:srgbClr>
                </a:outerShdw>
              </a:effectLst>
            </a:endParaRPr>
          </a:p>
        </p:txBody>
      </p:sp>
      <p:pic>
        <p:nvPicPr>
          <p:cNvPr id="4" name="Picture 2" descr="Educators' Resource Guid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7074" y="5715000"/>
            <a:ext cx="971266" cy="993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1744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547833982"/>
              </p:ext>
            </p:extLst>
          </p:nvPr>
        </p:nvGraphicFramePr>
        <p:xfrm>
          <a:off x="1626927" y="1524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445827" y="457200"/>
            <a:ext cx="8458200" cy="523220"/>
          </a:xfrm>
          <a:prstGeom prst="rect">
            <a:avLst/>
          </a:prstGeom>
          <a:noFill/>
        </p:spPr>
        <p:txBody>
          <a:bodyPr wrap="square" rtlCol="0">
            <a:spAutoFit/>
          </a:bodyPr>
          <a:lstStyle/>
          <a:p>
            <a:pPr algn="ctr"/>
            <a:r>
              <a:rPr lang="en-US" sz="2800" b="1" dirty="0" smtClean="0">
                <a:effectLst>
                  <a:outerShdw blurRad="38100" dist="38100" dir="2700000" algn="tl">
                    <a:srgbClr val="000000">
                      <a:alpha val="43137"/>
                    </a:srgbClr>
                  </a:outerShdw>
                </a:effectLst>
              </a:rPr>
              <a:t>The Backward Design Model</a:t>
            </a:r>
            <a:endParaRPr lang="en-US" sz="2800" b="1" dirty="0">
              <a:effectLst>
                <a:outerShdw blurRad="38100" dist="38100" dir="2700000" algn="tl">
                  <a:srgbClr val="000000">
                    <a:alpha val="43137"/>
                  </a:srgbClr>
                </a:outerShdw>
              </a:effectLst>
            </a:endParaRPr>
          </a:p>
        </p:txBody>
      </p:sp>
      <p:pic>
        <p:nvPicPr>
          <p:cNvPr id="4" name="Picture 2" descr="Educators' Resource Guid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27074" y="5715000"/>
            <a:ext cx="971266" cy="993467"/>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E9DFB351-41AF-4632-AFD9-CD0DA69F4BFC}" type="slidenum">
              <a:rPr lang="en-US" smtClean="0"/>
              <a:t>7</a:t>
            </a:fld>
            <a:endParaRPr lang="en-US" dirty="0"/>
          </a:p>
        </p:txBody>
      </p:sp>
    </p:spTree>
    <p:extLst>
      <p:ext uri="{BB962C8B-B14F-4D97-AF65-F5344CB8AC3E}">
        <p14:creationId xmlns:p14="http://schemas.microsoft.com/office/powerpoint/2010/main" val="2395893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76400"/>
            <a:ext cx="8229600" cy="4525963"/>
          </a:xfrm>
        </p:spPr>
        <p:txBody>
          <a:bodyPr/>
          <a:lstStyle/>
          <a:p>
            <a:r>
              <a:rPr lang="en-US" dirty="0" smtClean="0"/>
              <a:t>Starting with </a:t>
            </a:r>
            <a:r>
              <a:rPr lang="en-US" b="1" dirty="0" smtClean="0"/>
              <a:t>Overall Expectations</a:t>
            </a:r>
          </a:p>
          <a:p>
            <a:pPr lvl="1"/>
            <a:r>
              <a:rPr lang="en-US" dirty="0" smtClean="0"/>
              <a:t>BIG IDEAS</a:t>
            </a:r>
          </a:p>
          <a:p>
            <a:pPr lvl="1"/>
            <a:r>
              <a:rPr lang="en-US" dirty="0" smtClean="0"/>
              <a:t>Assessment OF Learning</a:t>
            </a:r>
          </a:p>
          <a:p>
            <a:r>
              <a:rPr lang="en-US" b="1" dirty="0" smtClean="0"/>
              <a:t>Specific Expectations</a:t>
            </a:r>
            <a:endParaRPr lang="en-US" dirty="0"/>
          </a:p>
          <a:p>
            <a:pPr lvl="1"/>
            <a:r>
              <a:rPr lang="en-US" dirty="0" smtClean="0"/>
              <a:t>day-to-day lessons and embedded in smaller assessment tasks</a:t>
            </a:r>
          </a:p>
          <a:p>
            <a:pPr lvl="1"/>
            <a:r>
              <a:rPr lang="en-US" dirty="0" smtClean="0"/>
              <a:t>Building Blocks of culminating, end-of-unit assessments</a:t>
            </a:r>
          </a:p>
          <a:p>
            <a:endParaRPr lang="en-US" dirty="0" smtClean="0"/>
          </a:p>
          <a:p>
            <a:endParaRPr lang="en-US" dirty="0"/>
          </a:p>
        </p:txBody>
      </p:sp>
      <p:sp>
        <p:nvSpPr>
          <p:cNvPr id="4" name="Title 3"/>
          <p:cNvSpPr>
            <a:spLocks noGrp="1"/>
          </p:cNvSpPr>
          <p:nvPr>
            <p:ph type="title"/>
          </p:nvPr>
        </p:nvSpPr>
        <p:spPr>
          <a:xfrm>
            <a:off x="457200" y="381000"/>
            <a:ext cx="8229600" cy="1143000"/>
          </a:xfrm>
        </p:spPr>
        <p:txBody>
          <a:bodyPr/>
          <a:lstStyle/>
          <a:p>
            <a:r>
              <a:rPr lang="en-US" dirty="0" smtClean="0"/>
              <a:t>Managing the Curriculum</a:t>
            </a:r>
            <a:endParaRPr lang="en-US" dirty="0"/>
          </a:p>
        </p:txBody>
      </p:sp>
      <p:pic>
        <p:nvPicPr>
          <p:cNvPr id="6" name="Picture 2" descr="Educators' Resource Guid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8919" y="5715000"/>
            <a:ext cx="971266" cy="993467"/>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E9DFB351-41AF-4632-AFD9-CD0DA69F4BFC}" type="slidenum">
              <a:rPr lang="en-US" smtClean="0"/>
              <a:t>8</a:t>
            </a:fld>
            <a:endParaRPr lang="en-US" dirty="0"/>
          </a:p>
        </p:txBody>
      </p:sp>
    </p:spTree>
    <p:extLst>
      <p:ext uri="{BB962C8B-B14F-4D97-AF65-F5344CB8AC3E}">
        <p14:creationId xmlns:p14="http://schemas.microsoft.com/office/powerpoint/2010/main" val="15664527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Diagram 15"/>
          <p:cNvGraphicFramePr/>
          <p:nvPr>
            <p:extLst>
              <p:ext uri="{D42A27DB-BD31-4B8C-83A1-F6EECF244321}">
                <p14:modId xmlns:p14="http://schemas.microsoft.com/office/powerpoint/2010/main" val="2550515"/>
              </p:ext>
            </p:extLst>
          </p:nvPr>
        </p:nvGraphicFramePr>
        <p:xfrm>
          <a:off x="-609600" y="9144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22" name="Straight Arrow Connector 21"/>
          <p:cNvCxnSpPr/>
          <p:nvPr/>
        </p:nvCxnSpPr>
        <p:spPr>
          <a:xfrm>
            <a:off x="4191000" y="1371600"/>
            <a:ext cx="9906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3" name="Rounded Rectangle 22"/>
          <p:cNvSpPr/>
          <p:nvPr/>
        </p:nvSpPr>
        <p:spPr>
          <a:xfrm>
            <a:off x="5373806" y="914400"/>
            <a:ext cx="2438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Overall</a:t>
            </a:r>
          </a:p>
          <a:p>
            <a:pPr algn="ctr"/>
            <a:r>
              <a:rPr lang="en-US" dirty="0" smtClean="0"/>
              <a:t>Expectations</a:t>
            </a:r>
            <a:endParaRPr lang="en-US" dirty="0"/>
          </a:p>
        </p:txBody>
      </p:sp>
      <p:sp>
        <p:nvSpPr>
          <p:cNvPr id="24" name="Rounded Rectangle 23"/>
          <p:cNvSpPr/>
          <p:nvPr/>
        </p:nvSpPr>
        <p:spPr>
          <a:xfrm>
            <a:off x="5373806" y="2438400"/>
            <a:ext cx="2438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Culminating Tasks</a:t>
            </a:r>
          </a:p>
          <a:p>
            <a:pPr algn="ctr"/>
            <a:r>
              <a:rPr lang="en-US" dirty="0" smtClean="0"/>
              <a:t>(OF)</a:t>
            </a:r>
            <a:endParaRPr lang="en-US" dirty="0"/>
          </a:p>
        </p:txBody>
      </p:sp>
      <p:sp>
        <p:nvSpPr>
          <p:cNvPr id="25" name="Rounded Rectangle 24"/>
          <p:cNvSpPr/>
          <p:nvPr/>
        </p:nvSpPr>
        <p:spPr>
          <a:xfrm>
            <a:off x="5410200" y="3962400"/>
            <a:ext cx="2438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Enabling Tasks</a:t>
            </a:r>
          </a:p>
          <a:p>
            <a:pPr algn="ctr"/>
            <a:r>
              <a:rPr lang="en-US" dirty="0" smtClean="0"/>
              <a:t>(FOR)</a:t>
            </a:r>
            <a:endParaRPr lang="en-US" dirty="0"/>
          </a:p>
        </p:txBody>
      </p:sp>
      <p:sp>
        <p:nvSpPr>
          <p:cNvPr id="26" name="Rounded Rectangle 25"/>
          <p:cNvSpPr/>
          <p:nvPr/>
        </p:nvSpPr>
        <p:spPr>
          <a:xfrm>
            <a:off x="5410200" y="5247564"/>
            <a:ext cx="2438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Specific </a:t>
            </a:r>
          </a:p>
          <a:p>
            <a:pPr algn="ctr"/>
            <a:r>
              <a:rPr lang="en-US" dirty="0" smtClean="0"/>
              <a:t>Expectations</a:t>
            </a:r>
            <a:endParaRPr lang="en-US" dirty="0"/>
          </a:p>
        </p:txBody>
      </p:sp>
      <p:cxnSp>
        <p:nvCxnSpPr>
          <p:cNvPr id="28" name="Straight Arrow Connector 27"/>
          <p:cNvCxnSpPr/>
          <p:nvPr/>
        </p:nvCxnSpPr>
        <p:spPr>
          <a:xfrm>
            <a:off x="4191000" y="2895600"/>
            <a:ext cx="9906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9" name="Straight Arrow Connector 28"/>
          <p:cNvCxnSpPr/>
          <p:nvPr/>
        </p:nvCxnSpPr>
        <p:spPr>
          <a:xfrm>
            <a:off x="4191000" y="4419600"/>
            <a:ext cx="9906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0" name="Straight Arrow Connector 29"/>
          <p:cNvCxnSpPr/>
          <p:nvPr/>
        </p:nvCxnSpPr>
        <p:spPr>
          <a:xfrm>
            <a:off x="4000500" y="5165677"/>
            <a:ext cx="990600" cy="39692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6" name="Curved Left Arrow 35"/>
          <p:cNvSpPr/>
          <p:nvPr/>
        </p:nvSpPr>
        <p:spPr>
          <a:xfrm>
            <a:off x="7912608" y="1371600"/>
            <a:ext cx="685800" cy="1524000"/>
          </a:xfrm>
          <a:prstGeom prst="curvedLef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7" name="Curved Left Arrow 36"/>
          <p:cNvSpPr/>
          <p:nvPr/>
        </p:nvSpPr>
        <p:spPr>
          <a:xfrm rot="10472803" flipH="1">
            <a:off x="7903426" y="4387664"/>
            <a:ext cx="706689" cy="1336344"/>
          </a:xfrm>
          <a:prstGeom prst="curvedLeftArrow">
            <a:avLst>
              <a:gd name="adj1" fmla="val 25000"/>
              <a:gd name="adj2" fmla="val 50000"/>
              <a:gd name="adj3" fmla="val 26844"/>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Slide Number Placeholder 1"/>
          <p:cNvSpPr>
            <a:spLocks noGrp="1"/>
          </p:cNvSpPr>
          <p:nvPr>
            <p:ph type="sldNum" sz="quarter" idx="12"/>
          </p:nvPr>
        </p:nvSpPr>
        <p:spPr/>
        <p:txBody>
          <a:bodyPr/>
          <a:lstStyle/>
          <a:p>
            <a:fld id="{E9DFB351-41AF-4632-AFD9-CD0DA69F4BFC}" type="slidenum">
              <a:rPr lang="en-US" smtClean="0"/>
              <a:t>9</a:t>
            </a:fld>
            <a:endParaRPr lang="en-US" dirty="0"/>
          </a:p>
        </p:txBody>
      </p:sp>
    </p:spTree>
    <p:extLst>
      <p:ext uri="{BB962C8B-B14F-4D97-AF65-F5344CB8AC3E}">
        <p14:creationId xmlns:p14="http://schemas.microsoft.com/office/powerpoint/2010/main" val="18207816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240</TotalTime>
  <Words>942</Words>
  <Application>Microsoft Office PowerPoint</Application>
  <PresentationFormat>On-screen Show (4:3)</PresentationFormat>
  <Paragraphs>158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Concourse</vt:lpstr>
      <vt:lpstr>Educators’ Resource Guide Overview (Chapters 1-2)</vt:lpstr>
      <vt:lpstr>PowerPoint Presentation</vt:lpstr>
      <vt:lpstr>Purpose: Educators’ Resource Guide</vt:lpstr>
      <vt:lpstr>Seven Guiding Principles of AEC</vt:lpstr>
      <vt:lpstr>PowerPoint Presentation</vt:lpstr>
      <vt:lpstr>PowerPoint Presentation</vt:lpstr>
      <vt:lpstr>PowerPoint Presentation</vt:lpstr>
      <vt:lpstr>Managing the Curriculum</vt:lpstr>
      <vt:lpstr>PowerPoint Presentation</vt:lpstr>
      <vt:lpstr>PowerPoint Presentation</vt:lpstr>
      <vt:lpstr>PowerPoint Presentation</vt:lpstr>
      <vt:lpstr>Learning Skills</vt:lpstr>
      <vt:lpstr>PowerPoint Presentation</vt:lpstr>
      <vt:lpstr>Resources</vt:lpstr>
      <vt:lpstr>PowerPoint Presentation</vt:lpstr>
      <vt:lpstr>PowerPoint Presentation</vt:lpstr>
      <vt:lpstr>Differentiated Instruction</vt:lpstr>
      <vt:lpstr>PowerPoint Presentation</vt:lpstr>
      <vt:lpstr>PowerPoint Presentation</vt:lpstr>
      <vt:lpstr>Rubrics</vt:lpstr>
      <vt:lpstr>Why Use Rubrics?</vt:lpstr>
      <vt:lpstr>Educators’ Resource Guide Overview (Chapter 3)  Assessment OF Learning</vt:lpstr>
    </vt:vector>
  </TitlesOfParts>
  <Company>NCDSB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Backwards Design</dc:title>
  <dc:creator>Corapi, Anthony</dc:creator>
  <cp:lastModifiedBy>Anderson, Yvonne</cp:lastModifiedBy>
  <cp:revision>52</cp:revision>
  <cp:lastPrinted>2012-10-05T18:28:06Z</cp:lastPrinted>
  <dcterms:created xsi:type="dcterms:W3CDTF">2012-10-04T18:04:17Z</dcterms:created>
  <dcterms:modified xsi:type="dcterms:W3CDTF">2012-11-15T13:30:02Z</dcterms:modified>
</cp:coreProperties>
</file>