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9" r:id="rId2"/>
    <p:sldId id="260" r:id="rId3"/>
    <p:sldId id="266" r:id="rId4"/>
    <p:sldId id="261" r:id="rId5"/>
    <p:sldId id="262" r:id="rId6"/>
    <p:sldId id="263" r:id="rId7"/>
    <p:sldId id="264" r:id="rId8"/>
    <p:sldId id="265" r:id="rId9"/>
    <p:sldId id="273" r:id="rId10"/>
    <p:sldId id="274" r:id="rId11"/>
    <p:sldId id="275" r:id="rId12"/>
    <p:sldId id="269" r:id="rId13"/>
    <p:sldId id="270" r:id="rId14"/>
    <p:sldId id="267" r:id="rId15"/>
    <p:sldId id="272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728" autoAdjust="0"/>
  </p:normalViewPr>
  <p:slideViewPr>
    <p:cSldViewPr>
      <p:cViewPr>
        <p:scale>
          <a:sx n="94" d="100"/>
          <a:sy n="94" d="100"/>
        </p:scale>
        <p:origin x="-116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720C-89E3-4879-A1E5-E58A0EDC8132}" type="datetimeFigureOut">
              <a:rPr lang="en-US" smtClean="0"/>
              <a:t>2/6/2013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869E3-4004-461B-BD48-283C755932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35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869E3-4004-461B-BD48-283C7559325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4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2B342D8-C353-4E16-9E8D-A74A78645874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DFE1102-5F01-47ED-888D-AB4E945D02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76139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7B18-6789-4BE5-9C0A-332BFE4A76AD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7F34-FFB6-445D-8C62-53DAA84DB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619248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A19BE-3E6E-43B6-BC51-052CC7D8EB1E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B125C-F49F-4B38-AD59-AA5BF8D371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62361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29F6-B3E0-42B8-AFF7-0FF61B7055EA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4C049-299A-424B-88BF-C5CE68DD4A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59852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AFDBD44-0C33-4691-8076-FD278A080F54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045EB15-D552-4B78-BC9F-2A4835FFC8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51035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B81B8B13-A4B3-41FB-AA8A-B74940EAFD43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F42F2D38-CAA0-420C-8625-5B20782B9B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588227"/>
      </p:ext>
    </p:extLst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DDB811-4886-4B6D-89B2-D281F8CEF107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043CD-E527-49D2-B7A1-4F05C53137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674764"/>
      </p:ext>
    </p:extLst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5DBB827D-3DEE-4501-9CBA-9F7EAC0A1916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A605DFCB-4634-433E-9066-6209AB116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58203"/>
      </p:ext>
    </p:extLst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D3AB6-22CF-4008-A47C-6B8A461ECB40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8A25-F161-46B9-8117-8ADFF53122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09015"/>
      </p:ext>
    </p:extLst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E5C349-7A35-4A1C-AB65-98B022B971BB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C62A43-9F46-4D17-B4BF-D83AB3E93F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210814"/>
      </p:ext>
    </p:extLst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329FDD6B-92D3-41DD-9857-F3FF297B9639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AFF7572-0C90-4F1D-913B-117EAAE38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67326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">
              <a:schemeClr val="accent1">
                <a:tint val="44500"/>
                <a:satMod val="160000"/>
              </a:schemeClr>
            </a:gs>
            <a:gs pos="25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1A1E137-E3CC-46BF-85A1-D3999253B8E2}" type="datetime1">
              <a:rPr lang="en-US"/>
              <a:pPr>
                <a:defRPr/>
              </a:pPr>
              <a:t>2/6/2013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Lucida Sans Unicode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BFC382F-B6F3-412D-BA9F-D69D534F7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3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8E387-BFA9-44FE-80AD-6F08D5A9EDE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6477000" cy="1200150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en-US" sz="2400" b="1" u="sng" dirty="0" smtClean="0">
                <a:solidFill>
                  <a:schemeClr val="bg1"/>
                </a:solidFill>
                <a:latin typeface="Calibri" pitchFamily="34" charset="0"/>
              </a:rPr>
              <a:t>Research, Assessment and Evaluation Department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Lee Ann Forsyth-Sells, Superintendent of Education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Anthony Corapi, Consultant</a:t>
            </a:r>
          </a:p>
        </p:txBody>
      </p:sp>
      <p:sp>
        <p:nvSpPr>
          <p:cNvPr id="25603" name="Slide Number Placeholder 3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78963CD7-9759-4D1E-A11E-957899B77570}" type="slidenum">
              <a:rPr lang="en-US" sz="100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000" dirty="0">
              <a:solidFill>
                <a:srgbClr val="FFFFFF"/>
              </a:solidFill>
            </a:endParaRPr>
          </a:p>
        </p:txBody>
      </p:sp>
      <p:pic>
        <p:nvPicPr>
          <p:cNvPr id="26629" name="Picture 2" descr="Educators' Resource Gu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1350" y="2743201"/>
            <a:ext cx="2048669" cy="20948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30" name="Picture 5"/>
          <p:cNvPicPr>
            <a:picLocks noChangeAspect="1" noChangeArrowheads="1"/>
          </p:cNvPicPr>
          <p:nvPr/>
        </p:nvPicPr>
        <p:blipFill>
          <a:blip r:embed="rId3">
            <a:lum bright="6000"/>
          </a:blip>
          <a:srcRect l="-368" t="-383" r="-368" b="-383"/>
          <a:stretch>
            <a:fillRect/>
          </a:stretch>
        </p:blipFill>
        <p:spPr bwMode="auto">
          <a:xfrm>
            <a:off x="304800" y="5334000"/>
            <a:ext cx="141605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075" y="897517"/>
            <a:ext cx="80772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Educators Resource Guide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AS learning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(Chapter 5)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05835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onsolidate their learning through dialogue and interaction with their peers;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learn how to give and receive constructive, explicit feedback based on clear criteria (e.g., rubric) and;</a:t>
            </a:r>
          </a:p>
          <a:p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ractise the concepts and skills explicitly modeled and taught through activities/tasks.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Peer-assessment helps students…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D8A25-F161-46B9-8117-8ADFF531223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17824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Peer and Self-Assessment Strategies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15370" y="1887939"/>
            <a:ext cx="2057400" cy="1066800"/>
          </a:xfrm>
          <a:prstGeom prst="ellipse">
            <a:avLst/>
          </a:prstGeom>
          <a:effectLst>
            <a:glow rad="127000">
              <a:schemeClr val="tx1">
                <a:lumMod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Learning Logs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452884" y="5029200"/>
            <a:ext cx="2057400" cy="1066800"/>
          </a:xfrm>
          <a:prstGeom prst="ellipse">
            <a:avLst/>
          </a:prstGeom>
          <a:effectLst>
            <a:glow rad="127000">
              <a:schemeClr val="tx1">
                <a:lumMod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Peer Work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233615" y="4051109"/>
            <a:ext cx="2057400" cy="1066800"/>
          </a:xfrm>
          <a:prstGeom prst="ellipse">
            <a:avLst/>
          </a:prstGeom>
          <a:effectLst>
            <a:glow rad="127000">
              <a:schemeClr val="tx1">
                <a:lumMod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Work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15370" y="3543868"/>
            <a:ext cx="2057400" cy="1066800"/>
          </a:xfrm>
          <a:prstGeom prst="ellipse">
            <a:avLst/>
          </a:prstGeom>
          <a:effectLst>
            <a:glow rad="127000">
              <a:schemeClr val="tx1">
                <a:lumMod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Rubrics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406254" y="1856095"/>
            <a:ext cx="2057400" cy="1066800"/>
          </a:xfrm>
          <a:prstGeom prst="ellipse">
            <a:avLst/>
          </a:prstGeom>
          <a:effectLst>
            <a:glow rad="127000">
              <a:schemeClr val="tx1">
                <a:lumMod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Journals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382370" y="3512023"/>
            <a:ext cx="2057400" cy="1066800"/>
          </a:xfrm>
          <a:prstGeom prst="ellipse">
            <a:avLst/>
          </a:prstGeom>
          <a:effectLst>
            <a:glow rad="127000">
              <a:schemeClr val="tx1">
                <a:lumMod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Checklists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248400" y="2389495"/>
            <a:ext cx="2057400" cy="1066800"/>
          </a:xfrm>
          <a:prstGeom prst="ellipse">
            <a:avLst/>
          </a:prstGeom>
          <a:effectLst>
            <a:glow rad="127000">
              <a:schemeClr val="tx1">
                <a:lumMod val="5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66518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093616"/>
              </p:ext>
            </p:extLst>
          </p:nvPr>
        </p:nvGraphicFramePr>
        <p:xfrm>
          <a:off x="457200" y="1676400"/>
          <a:ext cx="8229600" cy="31089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STRATEGY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EXAMPLES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Provide Clear and understandable learning target.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Post the learning</a:t>
                      </a:r>
                      <a:r>
                        <a:rPr lang="en-US" sz="2000" baseline="0" dirty="0" smtClean="0"/>
                        <a:t> goal.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Use samples</a:t>
                      </a:r>
                      <a:r>
                        <a:rPr lang="en-US" sz="2000" baseline="0" dirty="0" smtClean="0"/>
                        <a:t> of student work to develop an understanding of quality.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Engage students in defining the criteria</a:t>
                      </a:r>
                      <a:r>
                        <a:rPr lang="en-US" sz="2000" baseline="0" dirty="0" smtClean="0"/>
                        <a:t> for producing quality work.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Provide opportunities for students to offer descriptive feedback.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Give a sample of work and a rubric to students and have them provide feedback on the quality of that sample.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Facilitating Assessment AS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428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90228"/>
              </p:ext>
            </p:extLst>
          </p:nvPr>
        </p:nvGraphicFramePr>
        <p:xfrm>
          <a:off x="457200" y="1295400"/>
          <a:ext cx="8229600" cy="40284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STRATEGY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EXAMPLES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Model and provide opportunities for students to self-assess and set goals.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Have students identify something that</a:t>
                      </a:r>
                      <a:r>
                        <a:rPr lang="en-US" sz="1800" baseline="0" dirty="0" smtClean="0"/>
                        <a:t> they have learned to do and provide evidence from their work.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Engage students in focusing on one aspect of quality at a time.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Select one criterion to focus on.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Have students use descriptive</a:t>
                      </a:r>
                      <a:r>
                        <a:rPr lang="en-US" sz="1800" baseline="0" dirty="0" smtClean="0"/>
                        <a:t> feedback to revise their work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Give students time to take the feedback and apply it to their work to improve quality.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Engage</a:t>
                      </a:r>
                      <a:r>
                        <a:rPr lang="en-US" sz="1800" baseline="0" dirty="0" smtClean="0"/>
                        <a:t> students in self-reflection and let them document and share their learning.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Have students</a:t>
                      </a:r>
                      <a:r>
                        <a:rPr lang="en-US" sz="1800" baseline="0" dirty="0" smtClean="0"/>
                        <a:t> produce a reflective piece focusing on what they have learned and how they are going to use it in future learning experiences.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Facilitating Assessment AS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070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Where does Assessment AS Learning (AAL) fit with the rest of my assessment practice?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Provides a variety of opportunities for students to reflect on their learning through the process of metacognition.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Process can be facilitated through conferencing, self-and peer-assessment.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Frequently Asked Questions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9951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Can self-assessment and peer-assessment be used as part of evaluation?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No, only the teacher should evaluate student achievement </a:t>
            </a:r>
            <a:r>
              <a:rPr lang="en-US" sz="2400" dirty="0" smtClean="0">
                <a:solidFill>
                  <a:schemeClr val="bg1"/>
                </a:solidFill>
              </a:rPr>
              <a:t>based </a:t>
            </a:r>
            <a:r>
              <a:rPr lang="en-US" sz="2400" dirty="0" smtClean="0">
                <a:solidFill>
                  <a:schemeClr val="bg1"/>
                </a:solidFill>
              </a:rPr>
              <a:t>on the established criteria and their professional </a:t>
            </a:r>
            <a:r>
              <a:rPr lang="en-US" sz="2400" dirty="0" err="1" smtClean="0">
                <a:solidFill>
                  <a:schemeClr val="bg1"/>
                </a:solidFill>
              </a:rPr>
              <a:t>judgement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Exemplars may be used to determine levels of achievement, as well as to show students what is expected from them.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Frequently Asked Questions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569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I have students who self-assess their work as being better or worse than it is.  How do I help my students effectively assess their work for improvement?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Self-assessment is a skill that needs to be taught; this takes time.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Provide students with the criteria and examples of what quality work looks like (i.e., exemplars).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Students need to see their teacher modeling self-assessment and have many opportunities to assess their own and others’ work.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Frequently Asked Questions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569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838200" y="1143000"/>
            <a:ext cx="7620000" cy="4648200"/>
          </a:xfr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>
              <a:buFont typeface="Wingdings 3" pitchFamily="18" charset="2"/>
              <a:buNone/>
            </a:pPr>
            <a:endParaRPr lang="en-US" sz="2400" b="1" i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chemeClr val="bg1"/>
                </a:solidFill>
                <a:latin typeface="Calibri" pitchFamily="34" charset="0"/>
              </a:rPr>
              <a:t>Assessment AS Learning refers to the student’s role in the assessment process with respect to improving his or her own learning.</a:t>
            </a: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chemeClr val="bg1"/>
                </a:solidFill>
                <a:latin typeface="Calibri" pitchFamily="34" charset="0"/>
              </a:rPr>
              <a:t>--------</a:t>
            </a: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chemeClr val="bg1"/>
                </a:solidFill>
                <a:latin typeface="Calibri" pitchFamily="34" charset="0"/>
              </a:rPr>
              <a:t>It requires students to reflect upon, monitor, and adjust what they say, do, and produce to improve the quality of their learning.</a:t>
            </a: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chemeClr val="bg1"/>
                </a:solidFill>
                <a:latin typeface="Calibri" pitchFamily="34" charset="0"/>
              </a:rPr>
              <a:t>--------</a:t>
            </a:r>
          </a:p>
          <a:p>
            <a:pPr algn="ctr">
              <a:buFont typeface="Wingdings 3" pitchFamily="18" charset="2"/>
              <a:buNone/>
            </a:pPr>
            <a:r>
              <a:rPr lang="en-US" sz="2400" b="1" i="1" dirty="0" smtClean="0">
                <a:solidFill>
                  <a:schemeClr val="bg1"/>
                </a:solidFill>
                <a:latin typeface="Calibri" pitchFamily="34" charset="0"/>
              </a:rPr>
              <a:t>Assessment AS Learning requires students to set goals for their own improvement</a:t>
            </a:r>
            <a:r>
              <a:rPr lang="en-US" sz="2400" i="1" dirty="0" smtClean="0">
                <a:solidFill>
                  <a:schemeClr val="bg1"/>
                </a:solidFill>
                <a:latin typeface="Calibri" pitchFamily="34" charset="0"/>
              </a:rPr>
              <a:t>.</a:t>
            </a:r>
            <a:endParaRPr lang="en-US" sz="2400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 typeface="Wingdings 3" pitchFamily="18" charset="2"/>
              <a:buNone/>
            </a:pP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 typeface="Wingdings 3" pitchFamily="18" charset="2"/>
              <a:buNone/>
            </a:pPr>
            <a:endParaRPr lang="en-US" sz="24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>
          <a:xfrm>
            <a:off x="533400" y="10236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 AS</a:t>
            </a:r>
            <a:r>
              <a:rPr lang="en-US" sz="3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</a:t>
            </a:r>
            <a:r>
              <a:rPr lang="en-US" sz="3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ECA43A-4FD1-41D1-9E22-CA15AA98E6EC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7396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3886200"/>
          </a:xfrm>
          <a:solidFill>
            <a:schemeClr val="accent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109537" indent="0" algn="ctr">
              <a:buNone/>
            </a:pPr>
            <a:endParaRPr lang="en-US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537" indent="0" algn="ctr">
              <a:buNone/>
            </a:pP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109537" indent="0" algn="ctr">
              <a:buNone/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“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Assessment AS learning is the ultimate goal, where students are their own best assessors.”</a:t>
            </a:r>
          </a:p>
          <a:p>
            <a:pPr marL="109537" indent="0" algn="ctr">
              <a:buNone/>
            </a:pPr>
            <a:endParaRPr lang="en-US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109537" indent="0" algn="ctr">
              <a:buNone/>
            </a:pP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Lorna Earl, 2003</a:t>
            </a:r>
            <a:endParaRPr lang="en-US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4C049-299A-424B-88BF-C5CE68DD4A5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1752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77C03-C759-430C-9F6D-B5E2F522DA4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3794" name="Title 2"/>
          <p:cNvPicPr>
            <a:picLocks noGrp="1" noChangeArrowheads="1"/>
          </p:cNvPicPr>
          <p:nvPr>
            <p:ph type="title" idx="4294967295"/>
          </p:nvPr>
        </p:nvPicPr>
        <p:blipFill>
          <a:blip r:embed="rId2">
            <a:lum contrast="-100000"/>
          </a:blip>
          <a:srcRect/>
          <a:stretch>
            <a:fillRect/>
          </a:stretch>
        </p:blipFill>
        <p:spPr bwMode="auto">
          <a:xfrm>
            <a:off x="901700" y="914400"/>
            <a:ext cx="8242300" cy="923925"/>
          </a:xfrm>
        </p:spPr>
      </p:pic>
      <p:sp>
        <p:nvSpPr>
          <p:cNvPr id="33795" name="Text Box 21"/>
          <p:cNvSpPr txBox="1">
            <a:spLocks noChangeArrowheads="1"/>
          </p:cNvSpPr>
          <p:nvPr/>
        </p:nvSpPr>
        <p:spPr bwMode="auto">
          <a:xfrm>
            <a:off x="714233" y="1676400"/>
            <a:ext cx="78486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FOR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to enable teachers to determine next steps in advancing student learning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AS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to guide and provide opportunities for each student to monitor and 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critically reflect on his/her learning and identify next steps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OF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to certify or inform parents or others of each student’s proficiency in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relation to the curriculum expectations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90600" y="3048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Assessment </a:t>
            </a:r>
            <a:r>
              <a:rPr lang="en-US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AS </a:t>
            </a: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27481378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F76707-F42E-4C1F-9E22-3C5662656DB3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4818" name="Text Box 21"/>
          <p:cNvSpPr txBox="1">
            <a:spLocks noChangeArrowheads="1"/>
          </p:cNvSpPr>
          <p:nvPr/>
        </p:nvSpPr>
        <p:spPr bwMode="auto">
          <a:xfrm>
            <a:off x="669972" y="1371600"/>
            <a:ext cx="7848600" cy="4743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FOR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each</a:t>
            </a: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student’s progress and learning needs in relation to the </a:t>
            </a:r>
            <a:r>
              <a:rPr lang="en-US" sz="2000" dirty="0">
                <a:solidFill>
                  <a:prstClr val="black"/>
                </a:solidFill>
                <a:latin typeface="Arial" charset="0"/>
              </a:rPr>
              <a:t>curriculum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Arial" charset="0"/>
              </a:rPr>
              <a:t>expectations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AS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each student’s thinking about his/her learning, what strategies he/she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uses to support or challenge that learning, and the mechanisms he/she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uses to adjust and advance his/her learning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2000" b="1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OF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the extent to which each student can apply the key concepts, knowledge,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skills, and attitudes related to the </a:t>
            </a:r>
            <a:r>
              <a:rPr lang="en-US" sz="2000" dirty="0">
                <a:solidFill>
                  <a:prstClr val="black"/>
                </a:solidFill>
                <a:latin typeface="Arial" charset="0"/>
              </a:rPr>
              <a:t>curriculum expectations</a:t>
            </a:r>
          </a:p>
        </p:txBody>
      </p:sp>
      <p:sp>
        <p:nvSpPr>
          <p:cNvPr id="34819" name="Text Box 22"/>
          <p:cNvSpPr txBox="1">
            <a:spLocks noChangeArrowheads="1"/>
          </p:cNvSpPr>
          <p:nvPr/>
        </p:nvSpPr>
        <p:spPr bwMode="auto">
          <a:xfrm>
            <a:off x="1016853" y="136525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Assessment </a:t>
            </a:r>
            <a:r>
              <a:rPr lang="en-US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AS </a:t>
            </a: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Learning</a:t>
            </a:r>
          </a:p>
        </p:txBody>
      </p:sp>
      <p:pic>
        <p:nvPicPr>
          <p:cNvPr id="34820" name="Title 2"/>
          <p:cNvPicPr>
            <a:picLocks noChangeArrowheads="1"/>
          </p:cNvPicPr>
          <p:nvPr/>
        </p:nvPicPr>
        <p:blipFill>
          <a:blip r:embed="rId2">
            <a:lum contrast="-100000"/>
          </a:blip>
          <a:srcRect/>
          <a:stretch>
            <a:fillRect/>
          </a:stretch>
        </p:blipFill>
        <p:spPr bwMode="auto">
          <a:xfrm>
            <a:off x="473122" y="685800"/>
            <a:ext cx="8242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49877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50000"/>
                <a:lumOff val="50000"/>
              </a:schemeClr>
            </a:gs>
            <a:gs pos="1000">
              <a:schemeClr val="accent1">
                <a:tint val="44500"/>
                <a:satMod val="160000"/>
              </a:schemeClr>
            </a:gs>
            <a:gs pos="25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C4FDB-8EC5-4B28-B500-EAB3D3E1EFA3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5842" name="Text Box 21"/>
          <p:cNvSpPr txBox="1">
            <a:spLocks noChangeArrowheads="1"/>
          </p:cNvSpPr>
          <p:nvPr/>
        </p:nvSpPr>
        <p:spPr bwMode="auto">
          <a:xfrm>
            <a:off x="685800" y="1676400"/>
            <a:ext cx="78486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FOR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a range of methods in different modes that make each student’s skills and understanding visible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AS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a range of methods in different modes that elicit each student’s learning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and metacognitive processes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2000" b="1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OF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a range of methods in different modes that assess both product and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990600" y="3048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Assessment For Learning</a:t>
            </a:r>
          </a:p>
        </p:txBody>
      </p:sp>
      <p:pic>
        <p:nvPicPr>
          <p:cNvPr id="35844" name="Title 2"/>
          <p:cNvPicPr>
            <a:picLocks noChangeArrowheads="1"/>
          </p:cNvPicPr>
          <p:nvPr/>
        </p:nvPicPr>
        <p:blipFill>
          <a:blip r:embed="rId2">
            <a:lum contrast="-100000"/>
          </a:blip>
          <a:srcRect/>
          <a:stretch>
            <a:fillRect/>
          </a:stretch>
        </p:blipFill>
        <p:spPr bwMode="auto">
          <a:xfrm>
            <a:off x="457200" y="762000"/>
            <a:ext cx="82423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42029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54719-F2E5-4FB5-86C9-7D3BCA3CCEE4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6866" name="Text Box 21"/>
          <p:cNvSpPr txBox="1">
            <a:spLocks noChangeArrowheads="1"/>
          </p:cNvSpPr>
          <p:nvPr/>
        </p:nvSpPr>
        <p:spPr bwMode="auto">
          <a:xfrm>
            <a:off x="407158" y="1066800"/>
            <a:ext cx="845820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FOR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accuracy and consistency of observation and interpretations of student  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  learning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clear, detailed learning expectations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accurate, detailed notes for descriptive feedback to each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student</a:t>
            </a:r>
            <a:endParaRPr lang="en-US" sz="2000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2000" b="1" dirty="0" smtClean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 pitchFamily="34" charset="0"/>
              </a:rPr>
              <a:t>AS</a:t>
            </a:r>
            <a:endParaRPr lang="en-US" sz="2000" b="1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accuracy and consistency of each student’s self-reflection, self-monitoring, 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  and self-adjustment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engagement of the student in considering and challenging his/her thinking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student records his/her own </a:t>
            </a:r>
            <a:r>
              <a:rPr lang="en-US" sz="2000" dirty="0" smtClean="0">
                <a:solidFill>
                  <a:prstClr val="black"/>
                </a:solidFill>
                <a:latin typeface="Calibri" pitchFamily="34" charset="0"/>
              </a:rPr>
              <a:t>learning</a:t>
            </a:r>
            <a:endParaRPr lang="en-US" sz="2000" b="1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Calibri" pitchFamily="34" charset="0"/>
              </a:rPr>
              <a:t>OF</a:t>
            </a:r>
            <a:endParaRPr lang="en-US" sz="2000" b="1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accuracy, consistency, and fairness of judgments based on high quality                                            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  information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clear, detailed learning expectations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 fair and accurate summative reporting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76300" y="152400"/>
            <a:ext cx="7467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Ensuring Quality</a:t>
            </a:r>
          </a:p>
        </p:txBody>
      </p:sp>
    </p:spTree>
    <p:extLst>
      <p:ext uri="{BB962C8B-B14F-4D97-AF65-F5344CB8AC3E}">
        <p14:creationId xmlns:p14="http://schemas.microsoft.com/office/powerpoint/2010/main" val="32626223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F0C0D-4C17-4D97-919F-48CF85A3F9B2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7890" name="Text Box 21"/>
          <p:cNvSpPr txBox="1">
            <a:spLocks noChangeArrowheads="1"/>
          </p:cNvSpPr>
          <p:nvPr/>
        </p:nvSpPr>
        <p:spPr bwMode="auto">
          <a:xfrm>
            <a:off x="381000" y="838200"/>
            <a:ext cx="8458200" cy="488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FOR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provide each student with accurate descriptive feedback to further his/her learning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differentiate instruction by continually checking where each student is in relation to  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  the curriculum expectations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provide parents or guardians with descriptive feedback about student learning and 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  ideas for support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b="1" i="1" dirty="0">
                <a:solidFill>
                  <a:prstClr val="black"/>
                </a:solidFill>
                <a:latin typeface="Calibri" pitchFamily="34" charset="0"/>
              </a:rPr>
              <a:t>AS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provide each student with accurate, descriptive feedback that will help him/her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  develop independent learning habits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have each student focus on the task and his/her learning (not on getting the 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  right answer)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provide each student with ideas for adjusting, rethinking, and articulating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  his/her learning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provide the conditions for the teacher and student to discuss alternatives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each student reports about his/her learning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b="1" i="1" dirty="0">
              <a:solidFill>
                <a:prstClr val="black"/>
              </a:solidFill>
              <a:latin typeface="Calibri" pitchFamily="34" charset="0"/>
            </a:endParaRP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OF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indicate each student’s level of learning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provide the foundation for discussions on placement or promotion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report fair, accurate, and detailed information that can be used to decide the next 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</a:rPr>
              <a:t>    steps in a student’s learning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990600" y="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Using the Information</a:t>
            </a:r>
          </a:p>
        </p:txBody>
      </p:sp>
    </p:spTree>
    <p:extLst>
      <p:ext uri="{BB962C8B-B14F-4D97-AF65-F5344CB8AC3E}">
        <p14:creationId xmlns:p14="http://schemas.microsoft.com/office/powerpoint/2010/main" val="181968087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en-US" dirty="0" smtClean="0">
                <a:solidFill>
                  <a:schemeClr val="bg1"/>
                </a:solidFill>
              </a:rPr>
              <a:t>eflect on their own learning;</a:t>
            </a:r>
          </a:p>
          <a:p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dentify their strengths and areas where they need to improve;</a:t>
            </a:r>
          </a:p>
          <a:p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et goals and identify next steps;</a:t>
            </a:r>
          </a:p>
          <a:p>
            <a:r>
              <a:rPr lang="en-US" dirty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evelop skills in metacognition;</a:t>
            </a:r>
          </a:p>
          <a:p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en-US" dirty="0" smtClean="0">
                <a:solidFill>
                  <a:schemeClr val="bg1"/>
                </a:solidFill>
              </a:rPr>
              <a:t>ecome independent, self-directed learners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and;</a:t>
            </a:r>
          </a:p>
          <a:p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elect work for their portfolios that represent their progress and best efforts over time.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Self-assessment helps students…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D8A25-F161-46B9-8117-8ADFF531223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6017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1051</Words>
  <Application>Microsoft Office PowerPoint</Application>
  <PresentationFormat>On-screen Show (4:3)</PresentationFormat>
  <Paragraphs>161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Educators Resource Guide Assessment AS learning (Chapter 5)</vt:lpstr>
      <vt:lpstr>Assessment AS Learning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Self-assessment helps students…</vt:lpstr>
      <vt:lpstr>Peer-assessment helps students…</vt:lpstr>
      <vt:lpstr>Peer and Self-Assessment Strategies</vt:lpstr>
      <vt:lpstr>Facilitating Assessment AS Learning</vt:lpstr>
      <vt:lpstr>Facilitating Assessment AS Learning</vt:lpstr>
      <vt:lpstr>Frequently Asked Questions</vt:lpstr>
      <vt:lpstr>Frequently Asked Questions</vt:lpstr>
      <vt:lpstr>Frequently Asked Questions</vt:lpstr>
    </vt:vector>
  </TitlesOfParts>
  <Company>NCDSB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Educators Resource Guide Assessment AS learning (Chapter 5)</dc:title>
  <dc:creator>Corapi, Anthony</dc:creator>
  <cp:lastModifiedBy>Anderson, Yvonne</cp:lastModifiedBy>
  <cp:revision>38</cp:revision>
  <dcterms:created xsi:type="dcterms:W3CDTF">2013-01-31T12:50:14Z</dcterms:created>
  <dcterms:modified xsi:type="dcterms:W3CDTF">2013-02-06T16:51:13Z</dcterms:modified>
</cp:coreProperties>
</file>