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60" r:id="rId4"/>
    <p:sldId id="259" r:id="rId5"/>
    <p:sldId id="261" r:id="rId6"/>
    <p:sldId id="262" r:id="rId7"/>
    <p:sldId id="263" r:id="rId8"/>
    <p:sldId id="264" r:id="rId9"/>
    <p:sldId id="258" r:id="rId10"/>
    <p:sldId id="265" r:id="rId11"/>
    <p:sldId id="266" r:id="rId12"/>
    <p:sldId id="267" r:id="rId13"/>
    <p:sldId id="269" r:id="rId14"/>
    <p:sldId id="268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306" y="7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5D3F3B-8CCE-498A-AAC4-469A56322E9D}" type="datetimeFigureOut">
              <a:rPr lang="en-GB" smtClean="0"/>
              <a:t>16/03/2013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664593-8BFA-4370-A8F7-35614D33E7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86872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664593-8BFA-4370-A8F7-35614D33E741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36893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8F621-3FDA-4CEB-A78F-E1F7D3B6133E}" type="datetimeFigureOut">
              <a:rPr lang="en-GB" smtClean="0"/>
              <a:t>16/03/2013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B0C79-4495-414D-BCEC-D205A41C612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2707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8F621-3FDA-4CEB-A78F-E1F7D3B6133E}" type="datetimeFigureOut">
              <a:rPr lang="en-GB" smtClean="0"/>
              <a:t>16/03/2013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B0C79-4495-414D-BCEC-D205A41C612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695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8F621-3FDA-4CEB-A78F-E1F7D3B6133E}" type="datetimeFigureOut">
              <a:rPr lang="en-GB" smtClean="0"/>
              <a:t>16/03/2013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B0C79-4495-414D-BCEC-D205A41C612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1655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8F621-3FDA-4CEB-A78F-E1F7D3B6133E}" type="datetimeFigureOut">
              <a:rPr lang="en-GB" smtClean="0"/>
              <a:t>16/03/2013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B0C79-4495-414D-BCEC-D205A41C612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6732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8F621-3FDA-4CEB-A78F-E1F7D3B6133E}" type="datetimeFigureOut">
              <a:rPr lang="en-GB" smtClean="0"/>
              <a:t>16/03/2013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B0C79-4495-414D-BCEC-D205A41C612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6811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8F621-3FDA-4CEB-A78F-E1F7D3B6133E}" type="datetimeFigureOut">
              <a:rPr lang="en-GB" smtClean="0"/>
              <a:t>16/03/2013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B0C79-4495-414D-BCEC-D205A41C612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1356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8F621-3FDA-4CEB-A78F-E1F7D3B6133E}" type="datetimeFigureOut">
              <a:rPr lang="en-GB" smtClean="0"/>
              <a:t>16/03/2013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B0C79-4495-414D-BCEC-D205A41C612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4624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8F621-3FDA-4CEB-A78F-E1F7D3B6133E}" type="datetimeFigureOut">
              <a:rPr lang="en-GB" smtClean="0"/>
              <a:t>16/03/2013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B0C79-4495-414D-BCEC-D205A41C612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4480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8F621-3FDA-4CEB-A78F-E1F7D3B6133E}" type="datetimeFigureOut">
              <a:rPr lang="en-GB" smtClean="0"/>
              <a:t>16/03/2013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B0C79-4495-414D-BCEC-D205A41C612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7243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8F621-3FDA-4CEB-A78F-E1F7D3B6133E}" type="datetimeFigureOut">
              <a:rPr lang="en-GB" smtClean="0"/>
              <a:t>16/03/2013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B0C79-4495-414D-BCEC-D205A41C612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5565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8F621-3FDA-4CEB-A78F-E1F7D3B6133E}" type="datetimeFigureOut">
              <a:rPr lang="en-GB" smtClean="0"/>
              <a:t>16/03/2013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B0C79-4495-414D-BCEC-D205A41C612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2906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B8F621-3FDA-4CEB-A78F-E1F7D3B6133E}" type="datetimeFigureOut">
              <a:rPr lang="en-GB" smtClean="0"/>
              <a:t>16/03/2013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6B0C79-4495-414D-BCEC-D205A41C612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80820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youtube.com/watch?v=q04URbhvYdo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HC-9q_E5JFQ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3" name="Picture 9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794" r="15562"/>
          <a:stretch/>
        </p:blipFill>
        <p:spPr bwMode="auto">
          <a:xfrm>
            <a:off x="14389" y="0"/>
            <a:ext cx="9129611" cy="1340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014"/>
          <a:stretch/>
        </p:blipFill>
        <p:spPr bwMode="auto">
          <a:xfrm>
            <a:off x="14389" y="1340768"/>
            <a:ext cx="9144000" cy="5517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00189" y="23783"/>
            <a:ext cx="7772400" cy="1470025"/>
          </a:xfrm>
        </p:spPr>
        <p:txBody>
          <a:bodyPr>
            <a:normAutofit/>
          </a:bodyPr>
          <a:lstStyle/>
          <a:p>
            <a:r>
              <a:rPr lang="en-GB" sz="3600" b="1" dirty="0" smtClean="0">
                <a:solidFill>
                  <a:schemeClr val="accent6">
                    <a:lumMod val="50000"/>
                  </a:schemeClr>
                </a:solidFill>
                <a:latin typeface="Perpetua Titling MT" pitchFamily="18" charset="0"/>
              </a:rPr>
              <a:t>7.05pm Wednesday 13</a:t>
            </a:r>
            <a:r>
              <a:rPr lang="en-GB" sz="3600" b="1" baseline="30000" dirty="0" smtClean="0">
                <a:solidFill>
                  <a:schemeClr val="accent6">
                    <a:lumMod val="50000"/>
                  </a:schemeClr>
                </a:solidFill>
                <a:latin typeface="Perpetua Titling MT" pitchFamily="18" charset="0"/>
              </a:rPr>
              <a:t>th</a:t>
            </a:r>
            <a:r>
              <a:rPr lang="en-GB" sz="3600" b="1" dirty="0" smtClean="0">
                <a:solidFill>
                  <a:schemeClr val="accent6">
                    <a:lumMod val="50000"/>
                  </a:schemeClr>
                </a:solidFill>
                <a:latin typeface="Perpetua Titling MT" pitchFamily="18" charset="0"/>
              </a:rPr>
              <a:t> 2013</a:t>
            </a:r>
            <a:endParaRPr lang="en-GB" sz="3600" b="1" dirty="0">
              <a:solidFill>
                <a:schemeClr val="accent6">
                  <a:lumMod val="50000"/>
                </a:schemeClr>
              </a:solidFill>
              <a:latin typeface="Perpetua Titling MT" pitchFamily="18" charset="0"/>
            </a:endParaRPr>
          </a:p>
        </p:txBody>
      </p:sp>
      <p:sp>
        <p:nvSpPr>
          <p:cNvPr id="4" name="AutoShape 4" descr="https://mail-attachment.googleusercontent.com/attachment/u/0/?ui=2&amp;ik=9984aeca49&amp;view=att&amp;th=13d654b964778233&amp;attid=0.1&amp;disp=inline&amp;safe=1&amp;zw&amp;saduie=AG9B_P8E0zt79VPKKblIbe0VI8t7&amp;sadet=1363204188627&amp;sads=Srgjl_ou73pbcgk7JP-ejx5U_GY&amp;sadssc=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6" name="AutoShape 8" descr="https://mail-attachment.googleusercontent.com/attachment/u/0/?ui=2&amp;ik=9984aeca49&amp;view=att&amp;th=13d654b964778233&amp;attid=0.1&amp;disp=inline&amp;safe=1&amp;zw&amp;saduie=AG9B_P8E0zt79VPKKblIbe0VI8t7&amp;sadet=1363204188627&amp;sads=Srgjl_ou73pbcgk7JP-ejx5U_GY&amp;sadssc=1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1783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://i.huffpost.com/gen/1036657/thumbs/o-NEW-POPE-FRANCIS-570.jpg?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8640"/>
            <a:ext cx="3510390" cy="65527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algn="r"/>
            <a:r>
              <a:rPr lang="en-GB" sz="6600" b="1" dirty="0" smtClean="0">
                <a:solidFill>
                  <a:schemeClr val="bg1"/>
                </a:solidFill>
              </a:rPr>
              <a:t>Growing Up</a:t>
            </a:r>
            <a:endParaRPr lang="en-GB" sz="6600" b="1" dirty="0">
              <a:solidFill>
                <a:schemeClr val="bg1"/>
              </a:solidFill>
            </a:endParaRPr>
          </a:p>
        </p:txBody>
      </p:sp>
      <p:sp>
        <p:nvSpPr>
          <p:cNvPr id="8" name="Flowchart: Alternate Process 7"/>
          <p:cNvSpPr/>
          <p:nvPr/>
        </p:nvSpPr>
        <p:spPr>
          <a:xfrm>
            <a:off x="4499992" y="1556792"/>
            <a:ext cx="4104456" cy="4680520"/>
          </a:xfrm>
          <a:prstGeom prst="flowChartAlternateProcess">
            <a:avLst/>
          </a:prstGeom>
          <a:solidFill>
            <a:schemeClr val="bg1">
              <a:alpha val="51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Arial" pitchFamily="34" charset="0"/>
              <a:buChar char="•"/>
            </a:pPr>
            <a:r>
              <a:rPr lang="en-GB" sz="2000" dirty="0" smtClean="0">
                <a:solidFill>
                  <a:schemeClr val="tx1"/>
                </a:solidFill>
              </a:rPr>
              <a:t>One of the five children of an Italian railway worker and his wife.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sz="2000" dirty="0" smtClean="0">
                <a:solidFill>
                  <a:schemeClr val="tx1"/>
                </a:solidFill>
              </a:rPr>
              <a:t>Taught literature, psychology and philosophy.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sz="2000" dirty="0" smtClean="0">
                <a:solidFill>
                  <a:schemeClr val="tx1"/>
                </a:solidFill>
              </a:rPr>
              <a:t>Trained as a chemist.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sz="2000" dirty="0" smtClean="0">
                <a:solidFill>
                  <a:schemeClr val="tx1"/>
                </a:solidFill>
              </a:rPr>
              <a:t>Had a tough life under the military Junta of Argentina.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sz="2000" dirty="0" smtClean="0">
                <a:solidFill>
                  <a:schemeClr val="tx1"/>
                </a:solidFill>
              </a:rPr>
              <a:t>Has lived </a:t>
            </a:r>
            <a:r>
              <a:rPr lang="en-GB" sz="2000" dirty="0">
                <a:solidFill>
                  <a:schemeClr val="tx1"/>
                </a:solidFill>
              </a:rPr>
              <a:t>for more than 50 years with one functioning lung. He had the other removed as a young man because of </a:t>
            </a:r>
            <a:r>
              <a:rPr lang="en-GB" sz="2000" dirty="0" smtClean="0">
                <a:solidFill>
                  <a:schemeClr val="tx1"/>
                </a:solidFill>
              </a:rPr>
              <a:t>infection.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sz="2000" dirty="0">
                <a:solidFill>
                  <a:schemeClr val="tx1"/>
                </a:solidFill>
              </a:rPr>
              <a:t>He speaks fluent Italian, as well as Spanish and </a:t>
            </a:r>
            <a:r>
              <a:rPr lang="en-GB" sz="2000" dirty="0" smtClean="0">
                <a:solidFill>
                  <a:schemeClr val="tx1"/>
                </a:solidFill>
              </a:rPr>
              <a:t>German.</a:t>
            </a:r>
          </a:p>
        </p:txBody>
      </p:sp>
    </p:spTree>
    <p:extLst>
      <p:ext uri="{BB962C8B-B14F-4D97-AF65-F5344CB8AC3E}">
        <p14:creationId xmlns:p14="http://schemas.microsoft.com/office/powerpoint/2010/main" val="2472047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algn="l"/>
            <a:r>
              <a:rPr lang="en-GB" sz="6600" b="1" dirty="0" smtClean="0">
                <a:solidFill>
                  <a:schemeClr val="bg1"/>
                </a:solidFill>
              </a:rPr>
              <a:t>Life in the Church</a:t>
            </a:r>
            <a:endParaRPr lang="en-GB" sz="6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628800"/>
            <a:ext cx="5050904" cy="4723719"/>
          </a:xfrm>
        </p:spPr>
        <p:txBody>
          <a:bodyPr>
            <a:normAutofit fontScale="77500" lnSpcReduction="20000"/>
          </a:bodyPr>
          <a:lstStyle/>
          <a:p>
            <a:r>
              <a:rPr lang="en-GB" dirty="0"/>
              <a:t>In 2001 he washed and kissed the feet of Aids patients in a </a:t>
            </a:r>
            <a:r>
              <a:rPr lang="en-GB" dirty="0" smtClean="0"/>
              <a:t>hospice.</a:t>
            </a:r>
          </a:p>
          <a:p>
            <a:r>
              <a:rPr lang="en-GB" dirty="0" smtClean="0"/>
              <a:t>Was very close to being elected as Pope in 2005. He was only beaten by Cardinal Ratzinger who went on to be Pope Benedict XVI.</a:t>
            </a:r>
          </a:p>
          <a:p>
            <a:r>
              <a:rPr lang="en-GB" dirty="0"/>
              <a:t>He has co-written a book, in Spanish, called </a:t>
            </a:r>
            <a:r>
              <a:rPr lang="en-GB" dirty="0" err="1"/>
              <a:t>Sobre</a:t>
            </a:r>
            <a:r>
              <a:rPr lang="en-GB" dirty="0"/>
              <a:t> el </a:t>
            </a:r>
            <a:r>
              <a:rPr lang="en-GB" dirty="0" err="1"/>
              <a:t>Cielo</a:t>
            </a:r>
            <a:r>
              <a:rPr lang="en-GB" dirty="0"/>
              <a:t> y la Tierra (On Heaven and Earth</a:t>
            </a:r>
            <a:r>
              <a:rPr lang="en-GB" dirty="0" smtClean="0"/>
              <a:t>).</a:t>
            </a:r>
          </a:p>
          <a:p>
            <a:r>
              <a:rPr lang="en-GB" dirty="0"/>
              <a:t>H</a:t>
            </a:r>
            <a:r>
              <a:rPr lang="en-GB" dirty="0" smtClean="0"/>
              <a:t>e </a:t>
            </a:r>
            <a:r>
              <a:rPr lang="en-GB" dirty="0"/>
              <a:t>has criticised priests who refuse to baptise babies born to single </a:t>
            </a:r>
            <a:r>
              <a:rPr lang="en-GB" dirty="0" smtClean="0"/>
              <a:t>mothers.</a:t>
            </a:r>
          </a:p>
          <a:p>
            <a:r>
              <a:rPr lang="en-GB" dirty="0" smtClean="0"/>
              <a:t>He </a:t>
            </a:r>
            <a:r>
              <a:rPr lang="en-GB" dirty="0"/>
              <a:t>believes that condoms "can be permissible" to prevent </a:t>
            </a:r>
            <a:r>
              <a:rPr lang="en-GB" dirty="0" smtClean="0"/>
              <a:t>infection.</a:t>
            </a:r>
            <a:endParaRPr lang="en-GB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945641"/>
            <a:ext cx="3095516" cy="36724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80989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6600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Prayer</a:t>
            </a:r>
            <a:endParaRPr lang="en-GB" sz="6600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The first prayer Pope Francis I lead in the Vatican was the Our Father. A sign of united Christians around the world.</a:t>
            </a:r>
          </a:p>
          <a:p>
            <a:endParaRPr lang="en-GB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3394185"/>
            <a:ext cx="4762500" cy="29718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50962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0276" y="260648"/>
            <a:ext cx="8229600" cy="3273227"/>
          </a:xfrm>
          <a:solidFill>
            <a:schemeClr val="bg1">
              <a:alpha val="73000"/>
            </a:schemeClr>
          </a:solidFill>
          <a:ln w="25400">
            <a:solidFill>
              <a:schemeClr val="bg1"/>
            </a:solidFill>
          </a:ln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GB" i="1" dirty="0"/>
              <a:t>O God, who in your providential design</a:t>
            </a:r>
            <a:r>
              <a:rPr lang="en-GB" dirty="0"/>
              <a:t/>
            </a:r>
            <a:br>
              <a:rPr lang="en-GB" dirty="0"/>
            </a:br>
            <a:r>
              <a:rPr lang="en-GB" i="1" dirty="0"/>
              <a:t>willed that your Church be built</a:t>
            </a:r>
            <a:r>
              <a:rPr lang="en-GB" dirty="0"/>
              <a:t/>
            </a:r>
            <a:br>
              <a:rPr lang="en-GB" dirty="0"/>
            </a:br>
            <a:r>
              <a:rPr lang="en-GB" i="1" dirty="0"/>
              <a:t>upon blessed Peter, whom you set over the other Apostles,</a:t>
            </a:r>
            <a:r>
              <a:rPr lang="en-GB" dirty="0"/>
              <a:t/>
            </a:r>
            <a:br>
              <a:rPr lang="en-GB" dirty="0"/>
            </a:br>
            <a:r>
              <a:rPr lang="en-GB" i="1" dirty="0"/>
              <a:t>look with favour, we pray, on Francis our Pope</a:t>
            </a:r>
            <a:r>
              <a:rPr lang="en-GB" dirty="0"/>
              <a:t/>
            </a:r>
            <a:br>
              <a:rPr lang="en-GB" dirty="0"/>
            </a:br>
            <a:r>
              <a:rPr lang="en-GB" i="1" dirty="0"/>
              <a:t>and grant that he, whom you have made Peter’s successor,</a:t>
            </a:r>
            <a:r>
              <a:rPr lang="en-GB" dirty="0"/>
              <a:t/>
            </a:r>
            <a:br>
              <a:rPr lang="en-GB" dirty="0"/>
            </a:br>
            <a:r>
              <a:rPr lang="en-GB" i="1" dirty="0"/>
              <a:t>may be for your people a visible source and foundation</a:t>
            </a:r>
            <a:r>
              <a:rPr lang="en-GB" dirty="0"/>
              <a:t/>
            </a:r>
            <a:br>
              <a:rPr lang="en-GB" dirty="0"/>
            </a:br>
            <a:r>
              <a:rPr lang="en-GB" i="1" dirty="0"/>
              <a:t>of unity in faith and of communion.</a:t>
            </a:r>
            <a:r>
              <a:rPr lang="en-GB" dirty="0"/>
              <a:t/>
            </a:r>
            <a:br>
              <a:rPr lang="en-GB" dirty="0"/>
            </a:br>
            <a:r>
              <a:rPr lang="en-GB" i="1" dirty="0"/>
              <a:t>Through our Lord Jesus Christ, your Son,</a:t>
            </a:r>
            <a:r>
              <a:rPr lang="en-GB" dirty="0"/>
              <a:t/>
            </a:r>
            <a:br>
              <a:rPr lang="en-GB" dirty="0"/>
            </a:br>
            <a:r>
              <a:rPr lang="en-GB" i="1" dirty="0"/>
              <a:t>who lives and reigns with you in the unity of the Holy Spirit,</a:t>
            </a:r>
            <a:r>
              <a:rPr lang="en-GB" dirty="0"/>
              <a:t/>
            </a:r>
            <a:br>
              <a:rPr lang="en-GB" dirty="0"/>
            </a:br>
            <a:r>
              <a:rPr lang="en-GB" i="1" dirty="0"/>
              <a:t>one God, for ever and ever.</a:t>
            </a:r>
            <a:endParaRPr lang="en-GB" dirty="0"/>
          </a:p>
          <a:p>
            <a:pPr marL="0" indent="0" algn="r">
              <a:buNone/>
            </a:pPr>
            <a:r>
              <a:rPr lang="en-GB" i="1" dirty="0"/>
              <a:t>Amen.</a:t>
            </a:r>
            <a:endParaRPr lang="en-GB" dirty="0"/>
          </a:p>
          <a:p>
            <a:endParaRPr lang="en-GB" dirty="0"/>
          </a:p>
        </p:txBody>
      </p:sp>
      <p:pic>
        <p:nvPicPr>
          <p:cNvPr id="1026" name="Picture 2" descr="Pray - for the new Pop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4149080"/>
            <a:ext cx="4038600" cy="23622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0222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://1.bp.blogspot.com/-dcDVTmrGgvg/UI5Xm1GABOI/AAAAAAAAAX4/FA1ozFAz0M8/s320/Presentation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476672"/>
            <a:ext cx="5544616" cy="5544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249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67544" y="4595019"/>
            <a:ext cx="8496944" cy="634182"/>
          </a:xfrm>
        </p:spPr>
        <p:txBody>
          <a:bodyPr/>
          <a:lstStyle/>
          <a:p>
            <a:pPr marL="0" indent="0" algn="ctr">
              <a:buNone/>
            </a:pPr>
            <a:r>
              <a:rPr lang="en-GB" dirty="0" smtClean="0">
                <a:hlinkClick r:id="rId2"/>
              </a:rPr>
              <a:t>http://www.youtube.com/watch?v=q04URbhvYdo</a:t>
            </a:r>
            <a:endParaRPr lang="en-GB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260648"/>
            <a:ext cx="5715000" cy="42862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32828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hotos | Meet Pope Francis 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60648"/>
            <a:ext cx="6907858" cy="38884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365104"/>
            <a:ext cx="8229600" cy="1761059"/>
          </a:xfrm>
          <a:ln w="41275">
            <a:solidFill>
              <a:srgbClr val="FFC000"/>
            </a:solidFill>
          </a:ln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en-GB" dirty="0"/>
              <a:t>French Cardinal Jean-Louis </a:t>
            </a:r>
            <a:r>
              <a:rPr lang="en-GB" dirty="0" err="1"/>
              <a:t>Tauran</a:t>
            </a:r>
            <a:r>
              <a:rPr lang="en-GB" dirty="0"/>
              <a:t> </a:t>
            </a:r>
            <a:r>
              <a:rPr lang="en-GB" dirty="0" smtClean="0"/>
              <a:t>announced </a:t>
            </a:r>
            <a:r>
              <a:rPr lang="en-GB" dirty="0"/>
              <a:t>the newly elected Pope as </a:t>
            </a:r>
            <a:r>
              <a:rPr lang="en-GB" b="1" dirty="0"/>
              <a:t>Pope Francis </a:t>
            </a:r>
            <a:r>
              <a:rPr lang="en-GB" dirty="0" smtClean="0"/>
              <a:t>on </a:t>
            </a:r>
            <a:r>
              <a:rPr lang="en-GB" dirty="0"/>
              <a:t>the central balcony of St Peter's </a:t>
            </a:r>
            <a:r>
              <a:rPr lang="en-GB" dirty="0" smtClean="0"/>
              <a:t>Basilica. </a:t>
            </a:r>
            <a:r>
              <a:rPr lang="en-GB" dirty="0"/>
              <a:t>Argentinian Cardinal Jorge Mario </a:t>
            </a:r>
            <a:r>
              <a:rPr lang="en-GB" dirty="0" err="1"/>
              <a:t>Bergoglio</a:t>
            </a:r>
            <a:r>
              <a:rPr lang="en-GB" dirty="0"/>
              <a:t> was elected as the 266th Pontiff and will lead the world's 1.2 billion Catholics.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01365" y="6331233"/>
            <a:ext cx="48803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hlinkClick r:id="rId3"/>
              </a:rPr>
              <a:t>http://www.youtube.com/watch?v=HC-9q_E5JFQ</a:t>
            </a:r>
            <a:r>
              <a:rPr lang="en-GB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02333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870512" y="5661248"/>
            <a:ext cx="3789114" cy="923330"/>
          </a:xfrm>
          <a:prstGeom prst="rect">
            <a:avLst/>
          </a:prstGeom>
          <a:solidFill>
            <a:schemeClr val="bg1">
              <a:alpha val="56000"/>
            </a:schemeClr>
          </a:solidFill>
          <a:ln>
            <a:solidFill>
              <a:schemeClr val="bg1"/>
            </a:solidFill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31550" cmpd="sng">
                  <a:solidFill>
                    <a:srgbClr val="FFC000"/>
                  </a:soli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Pope Franci</a:t>
            </a:r>
            <a:r>
              <a:rPr lang="en-US" sz="5400" b="1" dirty="0" smtClean="0">
                <a:ln w="31550" cmpd="sng">
                  <a:solidFill>
                    <a:srgbClr val="FFC000"/>
                  </a:soli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s</a:t>
            </a:r>
            <a:endParaRPr lang="en-US" sz="5400" b="1" cap="none" spc="0" dirty="0">
              <a:ln w="31550" cmpd="sng">
                <a:solidFill>
                  <a:srgbClr val="FFC000"/>
                </a:soli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pic>
        <p:nvPicPr>
          <p:cNvPr id="3076" name="Picture 4" descr="http://cdn.theatlanticwire.com/img/upload/2013/03/13/RTR3EXVM/larg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434" y="188640"/>
            <a:ext cx="8773317" cy="54726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7758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2028769"/>
            <a:ext cx="2781294" cy="250316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Flowchart: Alternate Process 3"/>
          <p:cNvSpPr/>
          <p:nvPr/>
        </p:nvSpPr>
        <p:spPr>
          <a:xfrm>
            <a:off x="467544" y="544047"/>
            <a:ext cx="5256584" cy="5472608"/>
          </a:xfrm>
          <a:prstGeom prst="flowChartAlternateProcess">
            <a:avLst/>
          </a:prstGeom>
          <a:solidFill>
            <a:schemeClr val="bg1">
              <a:alpha val="59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400" b="1" dirty="0" smtClean="0">
                <a:solidFill>
                  <a:schemeClr val="tx1"/>
                </a:solidFill>
              </a:rPr>
              <a:t>Born: </a:t>
            </a:r>
            <a:r>
              <a:rPr lang="en-GB" sz="2400" dirty="0" smtClean="0">
                <a:solidFill>
                  <a:schemeClr val="tx1"/>
                </a:solidFill>
              </a:rPr>
              <a:t>17 December 1936 in Buenos Aires</a:t>
            </a:r>
          </a:p>
          <a:p>
            <a:r>
              <a:rPr lang="en-GB" sz="2400" b="1" dirty="0" smtClean="0">
                <a:solidFill>
                  <a:schemeClr val="tx1"/>
                </a:solidFill>
              </a:rPr>
              <a:t>Ordained Priest : </a:t>
            </a:r>
            <a:r>
              <a:rPr lang="en-GB" sz="2400" dirty="0" smtClean="0">
                <a:solidFill>
                  <a:schemeClr val="tx1"/>
                </a:solidFill>
              </a:rPr>
              <a:t>13 December 1969 as a Jesuit.</a:t>
            </a:r>
          </a:p>
          <a:p>
            <a:r>
              <a:rPr lang="en-GB" sz="2400" b="1" dirty="0" smtClean="0">
                <a:solidFill>
                  <a:schemeClr val="tx1"/>
                </a:solidFill>
              </a:rPr>
              <a:t>Ordained Bishop: </a:t>
            </a:r>
            <a:r>
              <a:rPr lang="en-GB" sz="2400" dirty="0" smtClean="0">
                <a:solidFill>
                  <a:schemeClr val="tx1"/>
                </a:solidFill>
              </a:rPr>
              <a:t>20 May 1992 as Bishop of </a:t>
            </a:r>
            <a:r>
              <a:rPr lang="en-GB" sz="2400" dirty="0" err="1" smtClean="0">
                <a:solidFill>
                  <a:schemeClr val="tx1"/>
                </a:solidFill>
              </a:rPr>
              <a:t>Auca</a:t>
            </a:r>
            <a:r>
              <a:rPr lang="en-GB" sz="2400" dirty="0" smtClean="0">
                <a:solidFill>
                  <a:schemeClr val="tx1"/>
                </a:solidFill>
              </a:rPr>
              <a:t> and Auxiliary of Buenos Aires.</a:t>
            </a:r>
          </a:p>
          <a:p>
            <a:r>
              <a:rPr lang="en-GB" sz="2400" b="1" dirty="0" smtClean="0">
                <a:solidFill>
                  <a:schemeClr val="tx1"/>
                </a:solidFill>
              </a:rPr>
              <a:t>Ordained Archbishop: </a:t>
            </a:r>
            <a:r>
              <a:rPr lang="en-GB" sz="2400" dirty="0" smtClean="0">
                <a:solidFill>
                  <a:schemeClr val="tx1"/>
                </a:solidFill>
              </a:rPr>
              <a:t>3 June 1997 as Archbishop of Buenos Aires, Argentina.</a:t>
            </a:r>
          </a:p>
          <a:p>
            <a:r>
              <a:rPr lang="en-GB" sz="2400" b="1" dirty="0" smtClean="0">
                <a:solidFill>
                  <a:schemeClr val="tx1"/>
                </a:solidFill>
              </a:rPr>
              <a:t>Ordained Cardinal: </a:t>
            </a:r>
            <a:r>
              <a:rPr lang="en-GB" sz="2400" dirty="0" smtClean="0">
                <a:solidFill>
                  <a:schemeClr val="tx1"/>
                </a:solidFill>
              </a:rPr>
              <a:t>21 February 2001 by Bl. John Paul II.</a:t>
            </a:r>
            <a:endParaRPr lang="en-GB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2286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 rot="20706128">
            <a:off x="488262" y="656130"/>
            <a:ext cx="4440318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1500" b="1" cap="none" spc="0" dirty="0" smtClean="0">
                <a:ln w="18000">
                  <a:solidFill>
                    <a:schemeClr val="bg1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Francis</a:t>
            </a:r>
            <a:endParaRPr lang="en-US" sz="11500" b="1" cap="none" spc="0" dirty="0">
              <a:ln w="18000">
                <a:solidFill>
                  <a:schemeClr val="bg1"/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 rot="889110">
            <a:off x="471477" y="3248156"/>
            <a:ext cx="392626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 smtClean="0">
                <a:ln w="18000">
                  <a:solidFill>
                    <a:schemeClr val="bg1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American (N or S)</a:t>
            </a:r>
            <a:endParaRPr lang="en-US" sz="4000" b="1" cap="none" spc="0" dirty="0">
              <a:ln w="18000">
                <a:solidFill>
                  <a:schemeClr val="bg1"/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 rot="20706128">
            <a:off x="411635" y="4151462"/>
            <a:ext cx="181972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8000">
                  <a:solidFill>
                    <a:schemeClr val="bg1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Jesuit</a:t>
            </a:r>
            <a:endParaRPr lang="en-US" sz="5400" b="1" cap="none" spc="0" dirty="0">
              <a:ln w="18000">
                <a:solidFill>
                  <a:schemeClr val="bg1"/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1960" y="3226825"/>
            <a:ext cx="4446240" cy="33346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12-Point Star 9"/>
          <p:cNvSpPr/>
          <p:nvPr/>
        </p:nvSpPr>
        <p:spPr>
          <a:xfrm>
            <a:off x="5364088" y="91502"/>
            <a:ext cx="3494112" cy="2966177"/>
          </a:xfrm>
          <a:prstGeom prst="star12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9600" dirty="0" smtClean="0">
                <a:ln>
                  <a:solidFill>
                    <a:srgbClr val="FFC000"/>
                  </a:solidFill>
                </a:ln>
              </a:rPr>
              <a:t>1st</a:t>
            </a:r>
            <a:endParaRPr lang="en-GB" sz="9600" dirty="0">
              <a:ln>
                <a:solidFill>
                  <a:srgbClr val="FFC000"/>
                </a:solidFill>
              </a:ln>
            </a:endParaRPr>
          </a:p>
        </p:txBody>
      </p:sp>
      <p:sp>
        <p:nvSpPr>
          <p:cNvPr id="13" name="Rectangle 12"/>
          <p:cNvSpPr/>
          <p:nvPr/>
        </p:nvSpPr>
        <p:spPr>
          <a:xfrm rot="889110">
            <a:off x="107361" y="5805992"/>
            <a:ext cx="4424224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cap="none" spc="0" dirty="0" smtClean="0">
                <a:ln w="18000">
                  <a:solidFill>
                    <a:schemeClr val="bg1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Non-European in over 1000 years</a:t>
            </a:r>
            <a:endParaRPr lang="en-US" sz="2400" b="1" cap="none" spc="0" dirty="0">
              <a:ln w="18000">
                <a:solidFill>
                  <a:schemeClr val="bg1"/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28893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  <a:solidFill>
            <a:srgbClr val="FFC000"/>
          </a:solidFill>
          <a:ln>
            <a:solidFill>
              <a:srgbClr val="FFC000"/>
            </a:solidFill>
          </a:ln>
        </p:spPr>
        <p:txBody>
          <a:bodyPr>
            <a:noAutofit/>
          </a:bodyPr>
          <a:lstStyle/>
          <a:p>
            <a:r>
              <a:rPr lang="en-GB" sz="7200" b="1" dirty="0" smtClean="0">
                <a:ln w="18000">
                  <a:solidFill>
                    <a:srgbClr val="FFC000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What is a Jesuit?</a:t>
            </a:r>
            <a:endParaRPr lang="en-GB" sz="7200" b="1" dirty="0">
              <a:ln w="18000">
                <a:solidFill>
                  <a:srgbClr val="FFC000"/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4" name="Flowchart: Alternate Process 3"/>
          <p:cNvSpPr/>
          <p:nvPr/>
        </p:nvSpPr>
        <p:spPr>
          <a:xfrm>
            <a:off x="395536" y="1484784"/>
            <a:ext cx="5760640" cy="4896544"/>
          </a:xfrm>
          <a:prstGeom prst="flowChartAlternateProcess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>
                <a:solidFill>
                  <a:schemeClr val="tx1"/>
                </a:solidFill>
              </a:rPr>
              <a:t>A member of the Society of Jesus, sometimes called colloquially "God's Marines”.</a:t>
            </a:r>
          </a:p>
          <a:p>
            <a:pPr algn="ctr"/>
            <a:endParaRPr lang="en-GB" sz="2400" dirty="0" smtClean="0">
              <a:solidFill>
                <a:schemeClr val="tx1"/>
              </a:solidFill>
            </a:endParaRPr>
          </a:p>
          <a:p>
            <a:pPr algn="ctr"/>
            <a:r>
              <a:rPr lang="en-GB" sz="2400" dirty="0" smtClean="0">
                <a:solidFill>
                  <a:schemeClr val="tx1"/>
                </a:solidFill>
              </a:rPr>
              <a:t> Founded by Saint Ignatius of Loyola who had a military background and still today members must show a willingness to accept orders anywhere in the world and live in extreme conditions.</a:t>
            </a:r>
          </a:p>
          <a:p>
            <a:pPr algn="ctr"/>
            <a:endParaRPr lang="en-GB" sz="2400" dirty="0">
              <a:solidFill>
                <a:schemeClr val="tx1"/>
              </a:solidFill>
            </a:endParaRPr>
          </a:p>
          <a:p>
            <a:pPr algn="ctr"/>
            <a:r>
              <a:rPr lang="en-GB" sz="2400" dirty="0" smtClean="0">
                <a:solidFill>
                  <a:schemeClr val="tx1"/>
                </a:solidFill>
              </a:rPr>
              <a:t> Jesuits are known for their work in education, academic research and for their missionary efforts. </a:t>
            </a:r>
          </a:p>
        </p:txBody>
      </p:sp>
      <p:pic>
        <p:nvPicPr>
          <p:cNvPr id="7170" name="Picture 2" descr="http://upload.wikimedia.org/wikipedia/commons/thumb/1/1c/Ihs-logo.svg/235px-Ihs-logo.sv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2813868"/>
            <a:ext cx="2238375" cy="2238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8133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algn="r"/>
            <a:r>
              <a:rPr lang="en-GB" sz="5400" dirty="0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Why Francis</a:t>
            </a:r>
            <a:r>
              <a:rPr lang="en-GB" sz="5400" dirty="0" smtClean="0">
                <a:solidFill>
                  <a:schemeClr val="bg1"/>
                </a:solidFill>
              </a:rPr>
              <a:t>?</a:t>
            </a:r>
            <a:endParaRPr lang="en-GB" sz="5400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87824" y="1600200"/>
            <a:ext cx="5698976" cy="3989040"/>
          </a:xfrm>
        </p:spPr>
        <p:txBody>
          <a:bodyPr>
            <a:normAutofit/>
          </a:bodyPr>
          <a:lstStyle/>
          <a:p>
            <a:r>
              <a:rPr lang="en-GB" dirty="0" smtClean="0"/>
              <a:t>This may show us </a:t>
            </a:r>
            <a:r>
              <a:rPr lang="en-GB" dirty="0"/>
              <a:t>three things: </a:t>
            </a:r>
            <a:endParaRPr lang="en-GB" dirty="0" smtClean="0"/>
          </a:p>
          <a:p>
            <a:pPr lvl="1"/>
            <a:r>
              <a:rPr lang="en-GB" dirty="0" smtClean="0"/>
              <a:t>his </a:t>
            </a:r>
            <a:r>
              <a:rPr lang="en-GB" dirty="0"/>
              <a:t>desire to be a force of unity in a </a:t>
            </a:r>
            <a:r>
              <a:rPr lang="en-GB" dirty="0" smtClean="0"/>
              <a:t>divided Church (Franciscans were seen as ‘rivals to Jesuits)</a:t>
            </a:r>
          </a:p>
          <a:p>
            <a:pPr lvl="1"/>
            <a:r>
              <a:rPr lang="en-GB" dirty="0" smtClean="0"/>
              <a:t>his </a:t>
            </a:r>
            <a:r>
              <a:rPr lang="en-GB" dirty="0"/>
              <a:t>heart for the </a:t>
            </a:r>
            <a:r>
              <a:rPr lang="en-GB" dirty="0" smtClean="0"/>
              <a:t>poor </a:t>
            </a:r>
          </a:p>
          <a:p>
            <a:pPr lvl="1"/>
            <a:r>
              <a:rPr lang="en-GB" dirty="0" smtClean="0"/>
              <a:t>his </a:t>
            </a:r>
            <a:r>
              <a:rPr lang="en-GB" dirty="0"/>
              <a:t>intent to "repair God's house, which has fallen into ruin"... that is, </a:t>
            </a:r>
            <a:r>
              <a:rPr lang="en-GB" i="1" dirty="0"/>
              <a:t>to rebuild the church.</a:t>
            </a:r>
            <a:endParaRPr lang="en-GB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825" y="2996952"/>
            <a:ext cx="2381250" cy="30099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701" y="260648"/>
            <a:ext cx="2095500" cy="26003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9043" y="6093296"/>
            <a:ext cx="26468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i="1" dirty="0" smtClean="0"/>
              <a:t>Above: St Francis Xavier SJ</a:t>
            </a:r>
          </a:p>
          <a:p>
            <a:r>
              <a:rPr lang="en-GB" i="1" dirty="0" smtClean="0"/>
              <a:t>Below: St Francis of Assisi</a:t>
            </a:r>
            <a:endParaRPr lang="en-GB" i="1" dirty="0"/>
          </a:p>
        </p:txBody>
      </p:sp>
    </p:spTree>
    <p:extLst>
      <p:ext uri="{BB962C8B-B14F-4D97-AF65-F5344CB8AC3E}">
        <p14:creationId xmlns:p14="http://schemas.microsoft.com/office/powerpoint/2010/main" val="2573353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55" r="5926"/>
          <a:stretch/>
        </p:blipFill>
        <p:spPr bwMode="auto">
          <a:xfrm>
            <a:off x="0" y="-11329"/>
            <a:ext cx="9144000" cy="684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ln>
                  <a:solidFill>
                    <a:schemeClr val="bg1"/>
                  </a:solidFill>
                </a:ln>
                <a:solidFill>
                  <a:srgbClr val="FFC000"/>
                </a:solidFill>
              </a:rPr>
              <a:t>Life as Cardinal in Argentina</a:t>
            </a:r>
            <a:endParaRPr lang="en-GB" b="1" dirty="0">
              <a:ln>
                <a:solidFill>
                  <a:schemeClr val="bg1"/>
                </a:solidFill>
              </a:ln>
              <a:solidFill>
                <a:srgbClr val="FFC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5338936" cy="4785395"/>
          </a:xfrm>
          <a:noFill/>
        </p:spPr>
        <p:txBody>
          <a:bodyPr>
            <a:noAutofit/>
          </a:bodyPr>
          <a:lstStyle/>
          <a:p>
            <a:r>
              <a:rPr lang="en-GB" sz="2400" b="1" dirty="0" smtClean="0"/>
              <a:t>He chose </a:t>
            </a:r>
            <a:r>
              <a:rPr lang="en-GB" sz="2400" b="1" dirty="0"/>
              <a:t>to live in a simple apartment rather than the archbishop's </a:t>
            </a:r>
            <a:r>
              <a:rPr lang="en-GB" sz="2400" b="1" dirty="0" smtClean="0"/>
              <a:t>palace. </a:t>
            </a:r>
          </a:p>
          <a:p>
            <a:r>
              <a:rPr lang="en-GB" sz="2400" b="1" dirty="0" smtClean="0"/>
              <a:t>He </a:t>
            </a:r>
            <a:r>
              <a:rPr lang="en-GB" sz="2400" b="1" dirty="0"/>
              <a:t>gave up his chauffeured limousine in </a:t>
            </a:r>
            <a:r>
              <a:rPr lang="en-GB" sz="2400" b="1" dirty="0" smtClean="0"/>
              <a:t>favour </a:t>
            </a:r>
            <a:r>
              <a:rPr lang="en-GB" sz="2400" b="1" dirty="0"/>
              <a:t>of taking the bus to </a:t>
            </a:r>
            <a:r>
              <a:rPr lang="en-GB" sz="2400" b="1" dirty="0" smtClean="0"/>
              <a:t>work.</a:t>
            </a:r>
          </a:p>
          <a:p>
            <a:r>
              <a:rPr lang="en-GB" sz="2400" b="1" dirty="0" smtClean="0"/>
              <a:t>He cooks </a:t>
            </a:r>
            <a:r>
              <a:rPr lang="en-GB" sz="2400" b="1" dirty="0"/>
              <a:t>his own </a:t>
            </a:r>
            <a:r>
              <a:rPr lang="en-GB" sz="2400" b="1" dirty="0" smtClean="0"/>
              <a:t>meals.</a:t>
            </a:r>
          </a:p>
          <a:p>
            <a:r>
              <a:rPr lang="en-GB" sz="2400" b="1" dirty="0" smtClean="0"/>
              <a:t>He flies economy class to Rome.</a:t>
            </a:r>
            <a:endParaRPr lang="en-GB" sz="2400" b="1" dirty="0"/>
          </a:p>
          <a:p>
            <a:r>
              <a:rPr lang="en-GB" sz="2400" b="1" dirty="0" smtClean="0"/>
              <a:t>He's </a:t>
            </a:r>
            <a:r>
              <a:rPr lang="en-GB" sz="2400" b="1" dirty="0"/>
              <a:t>known locally simply as "</a:t>
            </a:r>
            <a:r>
              <a:rPr lang="en-GB" sz="2400" b="1" dirty="0" err="1"/>
              <a:t>Fr</a:t>
            </a:r>
            <a:r>
              <a:rPr lang="en-GB" sz="2400" b="1" dirty="0"/>
              <a:t> Jorge</a:t>
            </a:r>
            <a:r>
              <a:rPr lang="en-GB" sz="2400" b="1" dirty="0" smtClean="0"/>
              <a:t>.“</a:t>
            </a:r>
          </a:p>
          <a:p>
            <a:r>
              <a:rPr lang="en-GB" sz="2400" b="1" dirty="0"/>
              <a:t>He told Argentinians not to travel to Rome to celebrate if he was appointed but to give their money to the poor </a:t>
            </a:r>
            <a:r>
              <a:rPr lang="en-GB" sz="2400" b="1" dirty="0" smtClean="0"/>
              <a:t>instead.</a:t>
            </a:r>
            <a:endParaRPr lang="en-GB" sz="2400" b="1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0292" y="1748937"/>
            <a:ext cx="3200400" cy="33623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34310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</TotalTime>
  <Words>550</Words>
  <Application>Microsoft Office PowerPoint</Application>
  <PresentationFormat>On-screen Show (4:3)</PresentationFormat>
  <Paragraphs>53</Paragraphs>
  <Slides>14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7.05pm Wednesday 13th 2013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What is a Jesuit?</vt:lpstr>
      <vt:lpstr>Why Francis?</vt:lpstr>
      <vt:lpstr>Life as Cardinal in Argentina</vt:lpstr>
      <vt:lpstr>Growing Up</vt:lpstr>
      <vt:lpstr>Life in the Church</vt:lpstr>
      <vt:lpstr>Prayer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7.05pm Wednesday 13th 2013</dc:title>
  <dc:creator>Lewis</dc:creator>
  <cp:lastModifiedBy>McCaffery, Debra</cp:lastModifiedBy>
  <cp:revision>15</cp:revision>
  <dcterms:created xsi:type="dcterms:W3CDTF">2013-03-13T19:45:25Z</dcterms:created>
  <dcterms:modified xsi:type="dcterms:W3CDTF">2013-03-16T17:18:34Z</dcterms:modified>
</cp:coreProperties>
</file>