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3F3B-8CCE-498A-AAC4-469A56322E9D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4593-8BFA-4370-A8F7-35614D33E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8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4593-8BFA-4370-A8F7-35614D33E7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F621-3FDA-4CEB-A78F-E1F7D3B6133E}" type="datetimeFigureOut">
              <a:rPr lang="en-GB" smtClean="0"/>
              <a:t>16/03/2013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0C79-4495-414D-BCEC-D205A41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q04URbhvY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-9q_E5JF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4" r="15562"/>
          <a:stretch/>
        </p:blipFill>
        <p:spPr bwMode="auto">
          <a:xfrm>
            <a:off x="14389" y="0"/>
            <a:ext cx="912961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14389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189" y="23783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7.05pm Wednesday 13</a:t>
            </a:r>
            <a:r>
              <a:rPr lang="en-GB" sz="3600" b="1" baseline="30000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th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</a:rPr>
              <a:t> 2013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Perpetua Titling MT" pitchFamily="18" charset="0"/>
            </a:endParaRPr>
          </a:p>
        </p:txBody>
      </p:sp>
      <p:sp>
        <p:nvSpPr>
          <p:cNvPr id="4" name="AutoShape 4" descr="https://mail-attachment.googleusercontent.com/attachment/u/0/?ui=2&amp;ik=9984aeca49&amp;view=att&amp;th=13d654b964778233&amp;attid=0.1&amp;disp=inline&amp;safe=1&amp;zw&amp;saduie=AG9B_P8E0zt79VPKKblIbe0VI8t7&amp;sadet=1363204188627&amp;sads=Srgjl_ou73pbcgk7JP-ejx5U_G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mail-attachment.googleusercontent.com/attachment/u/0/?ui=2&amp;ik=9984aeca49&amp;view=att&amp;th=13d654b964778233&amp;attid=0.1&amp;disp=inline&amp;safe=1&amp;zw&amp;saduie=AG9B_P8E0zt79VPKKblIbe0VI8t7&amp;sadet=1363204188627&amp;sads=Srgjl_ou73pbcgk7JP-ejx5U_GY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huffpost.com/gen/1036657/thumbs/o-NEW-POPE-FRANCIS-570.jpg?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1039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GB" sz="6600" b="1" dirty="0" smtClean="0">
                <a:solidFill>
                  <a:schemeClr val="bg1"/>
                </a:solidFill>
              </a:rPr>
              <a:t>Growing Up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499992" y="1556792"/>
            <a:ext cx="4104456" cy="4680520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One of the five children of an Italian railway worker and his wife.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Taught literature, psychology and philosophy.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Trained as a chemist.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Had a tough life under the military Junta of Argentina.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Has lived </a:t>
            </a:r>
            <a:r>
              <a:rPr lang="en-GB" sz="2000" dirty="0">
                <a:solidFill>
                  <a:schemeClr val="tx1"/>
                </a:solidFill>
              </a:rPr>
              <a:t>for more than 50 years with one functioning lung. He had the other removed as a young man because of </a:t>
            </a:r>
            <a:r>
              <a:rPr lang="en-GB" sz="2000" dirty="0" smtClean="0">
                <a:solidFill>
                  <a:schemeClr val="tx1"/>
                </a:solidFill>
              </a:rPr>
              <a:t>infection.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He speaks fluent Italian, as well as Spanish and </a:t>
            </a:r>
            <a:r>
              <a:rPr lang="en-GB" sz="2000" dirty="0" smtClean="0">
                <a:solidFill>
                  <a:schemeClr val="tx1"/>
                </a:solidFill>
              </a:rPr>
              <a:t>German.</a:t>
            </a:r>
          </a:p>
        </p:txBody>
      </p:sp>
    </p:spTree>
    <p:extLst>
      <p:ext uri="{BB962C8B-B14F-4D97-AF65-F5344CB8AC3E}">
        <p14:creationId xmlns:p14="http://schemas.microsoft.com/office/powerpoint/2010/main" val="24720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GB" sz="6600" b="1" dirty="0" smtClean="0">
                <a:solidFill>
                  <a:schemeClr val="bg1"/>
                </a:solidFill>
              </a:rPr>
              <a:t>Life in the Church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050904" cy="472371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2001 he washed and kissed the feet of Aids patients in a </a:t>
            </a:r>
            <a:r>
              <a:rPr lang="en-GB" dirty="0" smtClean="0"/>
              <a:t>hospice.</a:t>
            </a:r>
          </a:p>
          <a:p>
            <a:r>
              <a:rPr lang="en-GB" dirty="0" smtClean="0"/>
              <a:t>Was very close to being elected as Pope in 2005. He was only beaten by Cardinal Ratzinger who went on to be Pope Benedict XVI.</a:t>
            </a:r>
          </a:p>
          <a:p>
            <a:r>
              <a:rPr lang="en-GB" dirty="0"/>
              <a:t>He has co-written a book, in Spanish, called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Cielo</a:t>
            </a:r>
            <a:r>
              <a:rPr lang="en-GB" dirty="0"/>
              <a:t> y la Tierra (On Heaven and Earth</a:t>
            </a:r>
            <a:r>
              <a:rPr lang="en-GB" dirty="0" smtClean="0"/>
              <a:t>).</a:t>
            </a:r>
          </a:p>
          <a:p>
            <a:r>
              <a:rPr lang="en-GB" dirty="0"/>
              <a:t>H</a:t>
            </a:r>
            <a:r>
              <a:rPr lang="en-GB" dirty="0" smtClean="0"/>
              <a:t>e </a:t>
            </a:r>
            <a:r>
              <a:rPr lang="en-GB" dirty="0"/>
              <a:t>has criticised priests who refuse to baptise babies born to single </a:t>
            </a:r>
            <a:r>
              <a:rPr lang="en-GB" dirty="0" smtClean="0"/>
              <a:t>mothers.</a:t>
            </a:r>
          </a:p>
          <a:p>
            <a:r>
              <a:rPr lang="en-GB" dirty="0" smtClean="0"/>
              <a:t>He </a:t>
            </a:r>
            <a:r>
              <a:rPr lang="en-GB" dirty="0"/>
              <a:t>believes that condoms "can be permissible" to prevent </a:t>
            </a:r>
            <a:r>
              <a:rPr lang="en-GB" dirty="0" smtClean="0"/>
              <a:t>infection.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45641"/>
            <a:ext cx="309551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Prayer</a:t>
            </a:r>
            <a:endParaRPr lang="en-GB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first prayer Pope Francis I lead in the Vatican was the Our Father. A sign of united Christians around the world.</a:t>
            </a:r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4185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6" y="260648"/>
            <a:ext cx="8229600" cy="3273227"/>
          </a:xfrm>
          <a:solidFill>
            <a:schemeClr val="bg1">
              <a:alpha val="73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O God, who in your providential design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willed that your Church be built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upon blessed Peter, whom you set over the other Apostles,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look with favour, we pray, on Francis our Pope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and grant that he, whom you have made Peter’s successor,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may be for your people a visible source and foundation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of unity in faith and of communion.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Through our Lord Jesus Christ, your Son,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who lives and reigns with you in the unity of the Holy Spirit,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one God, for ever and ever.</a:t>
            </a:r>
            <a:endParaRPr lang="en-GB" dirty="0"/>
          </a:p>
          <a:p>
            <a:pPr marL="0" indent="0" algn="r">
              <a:buNone/>
            </a:pPr>
            <a:r>
              <a:rPr lang="en-GB" i="1" dirty="0"/>
              <a:t>Amen.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Pray - for the new 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0386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dcDVTmrGgvg/UI5Xm1GABOI/AAAAAAAAAX4/FA1ozFAz0M8/s320/Present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544616" cy="55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595019"/>
            <a:ext cx="8496944" cy="63418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http://www.youtube.com/watch?v=q04URbhvYdo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s | Meet Pope Franci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0785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  <a:ln w="41275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/>
              <a:t>French Cardinal Jean-Louis </a:t>
            </a:r>
            <a:r>
              <a:rPr lang="en-GB" dirty="0" err="1"/>
              <a:t>Tauran</a:t>
            </a:r>
            <a:r>
              <a:rPr lang="en-GB" dirty="0"/>
              <a:t> </a:t>
            </a:r>
            <a:r>
              <a:rPr lang="en-GB" dirty="0" smtClean="0"/>
              <a:t>announced </a:t>
            </a:r>
            <a:r>
              <a:rPr lang="en-GB" dirty="0"/>
              <a:t>the newly elected Pope as </a:t>
            </a:r>
            <a:r>
              <a:rPr lang="en-GB" b="1" dirty="0"/>
              <a:t>Pope Francis </a:t>
            </a:r>
            <a:r>
              <a:rPr lang="en-GB" dirty="0" smtClean="0"/>
              <a:t>on </a:t>
            </a:r>
            <a:r>
              <a:rPr lang="en-GB" dirty="0"/>
              <a:t>the central balcony of St Peter's </a:t>
            </a:r>
            <a:r>
              <a:rPr lang="en-GB" dirty="0" smtClean="0"/>
              <a:t>Basilica. </a:t>
            </a:r>
            <a:r>
              <a:rPr lang="en-GB" dirty="0"/>
              <a:t>Argentinian Cardinal Jorge Mario </a:t>
            </a:r>
            <a:r>
              <a:rPr lang="en-GB" dirty="0" err="1"/>
              <a:t>Bergoglio</a:t>
            </a:r>
            <a:r>
              <a:rPr lang="en-GB" dirty="0"/>
              <a:t> was elected as the 266th Pontiff and will lead the world's 1.2 billion Catholics.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65" y="6331233"/>
            <a:ext cx="48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http://www.youtube.com/watch?v=HC-9q_E5JFQ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3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0512" y="5661248"/>
            <a:ext cx="3789114" cy="92333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Pope Franci</a:t>
            </a:r>
            <a:r>
              <a:rPr lang="en-US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cdn.theatlanticwire.com/img/upload/2013/03/13/RTR3EXVM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4" y="188640"/>
            <a:ext cx="8773317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28769"/>
            <a:ext cx="2781294" cy="250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467544" y="544047"/>
            <a:ext cx="5256584" cy="547260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Born: </a:t>
            </a:r>
            <a:r>
              <a:rPr lang="en-GB" sz="2400" dirty="0" smtClean="0">
                <a:solidFill>
                  <a:schemeClr val="tx1"/>
                </a:solidFill>
              </a:rPr>
              <a:t>17 December 1936 in Buenos Aires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Priest : </a:t>
            </a:r>
            <a:r>
              <a:rPr lang="en-GB" sz="2400" dirty="0" smtClean="0">
                <a:solidFill>
                  <a:schemeClr val="tx1"/>
                </a:solidFill>
              </a:rPr>
              <a:t>13 December 1969 as a Jesuit.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Bishop: </a:t>
            </a:r>
            <a:r>
              <a:rPr lang="en-GB" sz="2400" dirty="0" smtClean="0">
                <a:solidFill>
                  <a:schemeClr val="tx1"/>
                </a:solidFill>
              </a:rPr>
              <a:t>20 May 1992 as Bishop of </a:t>
            </a:r>
            <a:r>
              <a:rPr lang="en-GB" sz="2400" dirty="0" err="1" smtClean="0">
                <a:solidFill>
                  <a:schemeClr val="tx1"/>
                </a:solidFill>
              </a:rPr>
              <a:t>Auca</a:t>
            </a:r>
            <a:r>
              <a:rPr lang="en-GB" sz="2400" dirty="0" smtClean="0">
                <a:solidFill>
                  <a:schemeClr val="tx1"/>
                </a:solidFill>
              </a:rPr>
              <a:t> and Auxiliary of Buenos Aires.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Archbishop: </a:t>
            </a:r>
            <a:r>
              <a:rPr lang="en-GB" sz="2400" dirty="0" smtClean="0">
                <a:solidFill>
                  <a:schemeClr val="tx1"/>
                </a:solidFill>
              </a:rPr>
              <a:t>3 June 1997 as Archbishop of Buenos Aires, Argentina.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Ordained Cardinal: </a:t>
            </a:r>
            <a:r>
              <a:rPr lang="en-GB" sz="2400" dirty="0" smtClean="0">
                <a:solidFill>
                  <a:schemeClr val="tx1"/>
                </a:solidFill>
              </a:rPr>
              <a:t>21 February 2001 by Bl. John Paul II.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706128">
            <a:off x="488262" y="656130"/>
            <a:ext cx="44403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Francis</a:t>
            </a:r>
            <a:endParaRPr lang="en-US" sz="115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889110">
            <a:off x="471477" y="3248156"/>
            <a:ext cx="3926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American (N or S)</a:t>
            </a:r>
            <a:endParaRPr lang="en-US" sz="4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706128">
            <a:off x="411635" y="4151462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Jesuit</a:t>
            </a:r>
            <a:endParaRPr lang="en-US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60" y="3226825"/>
            <a:ext cx="4446240" cy="333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2-Point Star 9"/>
          <p:cNvSpPr/>
          <p:nvPr/>
        </p:nvSpPr>
        <p:spPr>
          <a:xfrm>
            <a:off x="5364088" y="91502"/>
            <a:ext cx="3494112" cy="2966177"/>
          </a:xfrm>
          <a:prstGeom prst="star1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ln>
                  <a:solidFill>
                    <a:srgbClr val="FFC000"/>
                  </a:solidFill>
                </a:ln>
              </a:rPr>
              <a:t>1st</a:t>
            </a:r>
            <a:endParaRPr lang="en-GB" sz="9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 rot="889110">
            <a:off x="107361" y="5805992"/>
            <a:ext cx="4424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Non-European in over 1000 years</a:t>
            </a:r>
            <a:endParaRPr lang="en-US" sz="2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GB" sz="72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a Jesuit?</a:t>
            </a:r>
            <a:endParaRPr lang="en-GB" sz="72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95536" y="1484784"/>
            <a:ext cx="5760640" cy="4896544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 member of the Society of Jesus, sometimes called colloquially "God's Marines”.</a:t>
            </a:r>
          </a:p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Founded by Saint Ignatius of Loyola who had a military background and still today members must show a willingness to accept orders anywhere in the world and live in extreme conditions.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Jesuits are known for their work in education, academic research and for their missionary efforts. </a:t>
            </a:r>
          </a:p>
        </p:txBody>
      </p:sp>
      <p:pic>
        <p:nvPicPr>
          <p:cNvPr id="7170" name="Picture 2" descr="http://upload.wikimedia.org/wikipedia/commons/thumb/1/1c/Ihs-logo.svg/235px-Ihs-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13868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GB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Why Francis</a:t>
            </a:r>
            <a:r>
              <a:rPr lang="en-GB" sz="5400" dirty="0" smtClean="0">
                <a:solidFill>
                  <a:schemeClr val="bg1"/>
                </a:solidFill>
              </a:rPr>
              <a:t>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3989040"/>
          </a:xfrm>
        </p:spPr>
        <p:txBody>
          <a:bodyPr>
            <a:normAutofit/>
          </a:bodyPr>
          <a:lstStyle/>
          <a:p>
            <a:r>
              <a:rPr lang="en-GB" dirty="0" smtClean="0"/>
              <a:t>This may show us </a:t>
            </a:r>
            <a:r>
              <a:rPr lang="en-GB" dirty="0"/>
              <a:t>three things: </a:t>
            </a:r>
            <a:endParaRPr lang="en-GB" dirty="0" smtClean="0"/>
          </a:p>
          <a:p>
            <a:pPr lvl="1"/>
            <a:r>
              <a:rPr lang="en-GB" dirty="0" smtClean="0"/>
              <a:t>his </a:t>
            </a:r>
            <a:r>
              <a:rPr lang="en-GB" dirty="0"/>
              <a:t>desire to be a force of unity in a </a:t>
            </a:r>
            <a:r>
              <a:rPr lang="en-GB" dirty="0" smtClean="0"/>
              <a:t>divided Church (Franciscans were seen as ‘rivals to Jesuits)</a:t>
            </a:r>
          </a:p>
          <a:p>
            <a:pPr lvl="1"/>
            <a:r>
              <a:rPr lang="en-GB" dirty="0" smtClean="0"/>
              <a:t>his </a:t>
            </a:r>
            <a:r>
              <a:rPr lang="en-GB" dirty="0"/>
              <a:t>heart for the </a:t>
            </a:r>
            <a:r>
              <a:rPr lang="en-GB" dirty="0" smtClean="0"/>
              <a:t>poor </a:t>
            </a:r>
          </a:p>
          <a:p>
            <a:pPr lvl="1"/>
            <a:r>
              <a:rPr lang="en-GB" dirty="0" smtClean="0"/>
              <a:t>his </a:t>
            </a:r>
            <a:r>
              <a:rPr lang="en-GB" dirty="0"/>
              <a:t>intent to "repair God's house, which has fallen into ruin"... that is, </a:t>
            </a:r>
            <a:r>
              <a:rPr lang="en-GB" i="1" dirty="0"/>
              <a:t>to rebuild the church.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" y="2996952"/>
            <a:ext cx="2381250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1" y="260648"/>
            <a:ext cx="20955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43" y="6093296"/>
            <a:ext cx="264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Above: St Francis Xavier SJ</a:t>
            </a:r>
          </a:p>
          <a:p>
            <a:r>
              <a:rPr lang="en-GB" i="1" dirty="0" smtClean="0"/>
              <a:t>Below: St Francis of Assisi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733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5926"/>
          <a:stretch/>
        </p:blipFill>
        <p:spPr bwMode="auto">
          <a:xfrm>
            <a:off x="0" y="-11329"/>
            <a:ext cx="9144000" cy="68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Life as Cardinal in Argentina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4785395"/>
          </a:xfrm>
          <a:noFill/>
        </p:spPr>
        <p:txBody>
          <a:bodyPr>
            <a:noAutofit/>
          </a:bodyPr>
          <a:lstStyle/>
          <a:p>
            <a:r>
              <a:rPr lang="en-GB" sz="2400" b="1" dirty="0" smtClean="0"/>
              <a:t>He chose </a:t>
            </a:r>
            <a:r>
              <a:rPr lang="en-GB" sz="2400" b="1" dirty="0"/>
              <a:t>to live in a simple apartment rather than the archbishop's </a:t>
            </a:r>
            <a:r>
              <a:rPr lang="en-GB" sz="2400" b="1" dirty="0" smtClean="0"/>
              <a:t>palace. </a:t>
            </a:r>
          </a:p>
          <a:p>
            <a:r>
              <a:rPr lang="en-GB" sz="2400" b="1" dirty="0" smtClean="0"/>
              <a:t>He </a:t>
            </a:r>
            <a:r>
              <a:rPr lang="en-GB" sz="2400" b="1" dirty="0"/>
              <a:t>gave up his chauffeured limousine in </a:t>
            </a:r>
            <a:r>
              <a:rPr lang="en-GB" sz="2400" b="1" dirty="0" smtClean="0"/>
              <a:t>favour </a:t>
            </a:r>
            <a:r>
              <a:rPr lang="en-GB" sz="2400" b="1" dirty="0"/>
              <a:t>of taking the bus to </a:t>
            </a:r>
            <a:r>
              <a:rPr lang="en-GB" sz="2400" b="1" dirty="0" smtClean="0"/>
              <a:t>work.</a:t>
            </a:r>
          </a:p>
          <a:p>
            <a:r>
              <a:rPr lang="en-GB" sz="2400" b="1" dirty="0" smtClean="0"/>
              <a:t>He cooks </a:t>
            </a:r>
            <a:r>
              <a:rPr lang="en-GB" sz="2400" b="1" dirty="0"/>
              <a:t>his own </a:t>
            </a:r>
            <a:r>
              <a:rPr lang="en-GB" sz="2400" b="1" dirty="0" smtClean="0"/>
              <a:t>meals.</a:t>
            </a:r>
          </a:p>
          <a:p>
            <a:r>
              <a:rPr lang="en-GB" sz="2400" b="1" dirty="0" smtClean="0"/>
              <a:t>He flies economy class to Rome.</a:t>
            </a:r>
            <a:endParaRPr lang="en-GB" sz="2400" b="1" dirty="0"/>
          </a:p>
          <a:p>
            <a:r>
              <a:rPr lang="en-GB" sz="2400" b="1" dirty="0" smtClean="0"/>
              <a:t>He's </a:t>
            </a:r>
            <a:r>
              <a:rPr lang="en-GB" sz="2400" b="1" dirty="0"/>
              <a:t>known locally simply as "</a:t>
            </a:r>
            <a:r>
              <a:rPr lang="en-GB" sz="2400" b="1" dirty="0" err="1"/>
              <a:t>Fr</a:t>
            </a:r>
            <a:r>
              <a:rPr lang="en-GB" sz="2400" b="1" dirty="0"/>
              <a:t> Jorge</a:t>
            </a:r>
            <a:r>
              <a:rPr lang="en-GB" sz="2400" b="1" dirty="0" smtClean="0"/>
              <a:t>.“</a:t>
            </a:r>
          </a:p>
          <a:p>
            <a:r>
              <a:rPr lang="en-GB" sz="2400" b="1" dirty="0"/>
              <a:t>He told Argentinians not to travel to Rome to celebrate if he was appointed but to give their money to the poor </a:t>
            </a:r>
            <a:r>
              <a:rPr lang="en-GB" sz="2400" b="1" dirty="0" smtClean="0"/>
              <a:t>instead.</a:t>
            </a:r>
            <a:endParaRPr lang="en-GB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92" y="1748937"/>
            <a:ext cx="3200400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550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7.05pm Wednesday 13th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Jesuit?</vt:lpstr>
      <vt:lpstr>Why Francis?</vt:lpstr>
      <vt:lpstr>Life as Cardinal in Argentina</vt:lpstr>
      <vt:lpstr>Growing Up</vt:lpstr>
      <vt:lpstr>Life in the Church</vt:lpstr>
      <vt:lpstr>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7.05pm Wednesday 13th 2013</dc:title>
  <dc:creator>Lewis</dc:creator>
  <cp:lastModifiedBy>McCaffery, Debra</cp:lastModifiedBy>
  <cp:revision>15</cp:revision>
  <dcterms:created xsi:type="dcterms:W3CDTF">2013-03-13T19:45:25Z</dcterms:created>
  <dcterms:modified xsi:type="dcterms:W3CDTF">2013-03-16T17:18:34Z</dcterms:modified>
</cp:coreProperties>
</file>