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9" r:id="rId10"/>
    <p:sldId id="274" r:id="rId11"/>
    <p:sldId id="273" r:id="rId12"/>
    <p:sldId id="275" r:id="rId13"/>
    <p:sldId id="277" r:id="rId14"/>
    <p:sldId id="276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DDCB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694" autoAdjust="0"/>
  </p:normalViewPr>
  <p:slideViewPr>
    <p:cSldViewPr>
      <p:cViewPr varScale="1">
        <p:scale>
          <a:sx n="72" d="100"/>
          <a:sy n="72" d="100"/>
        </p:scale>
        <p:origin x="-132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73E8-DBF7-4F9D-A467-A0A88D7E876C}" type="datetimeFigureOut">
              <a:rPr lang="en-US" smtClean="0"/>
              <a:t>2/28/2013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67CC-7244-4870-8ECE-35DF506CBF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531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73E8-DBF7-4F9D-A467-A0A88D7E876C}" type="datetimeFigureOut">
              <a:rPr lang="en-US" smtClean="0"/>
              <a:t>2/28/2013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67CC-7244-4870-8ECE-35DF506CBF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162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73E8-DBF7-4F9D-A467-A0A88D7E876C}" type="datetimeFigureOut">
              <a:rPr lang="en-US" smtClean="0"/>
              <a:t>2/28/2013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67CC-7244-4870-8ECE-35DF506CBF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972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73E8-DBF7-4F9D-A467-A0A88D7E876C}" type="datetimeFigureOut">
              <a:rPr lang="en-US" smtClean="0"/>
              <a:t>2/28/2013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67CC-7244-4870-8ECE-35DF506CBF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036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73E8-DBF7-4F9D-A467-A0A88D7E876C}" type="datetimeFigureOut">
              <a:rPr lang="en-US" smtClean="0"/>
              <a:t>2/28/2013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67CC-7244-4870-8ECE-35DF506CBF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5675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73E8-DBF7-4F9D-A467-A0A88D7E876C}" type="datetimeFigureOut">
              <a:rPr lang="en-US" smtClean="0"/>
              <a:t>2/28/2013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67CC-7244-4870-8ECE-35DF506CBF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4198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73E8-DBF7-4F9D-A467-A0A88D7E876C}" type="datetimeFigureOut">
              <a:rPr lang="en-US" smtClean="0"/>
              <a:t>2/28/2013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67CC-7244-4870-8ECE-35DF506CBF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214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73E8-DBF7-4F9D-A467-A0A88D7E876C}" type="datetimeFigureOut">
              <a:rPr lang="en-US" smtClean="0"/>
              <a:t>2/28/2013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67CC-7244-4870-8ECE-35DF506CBF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797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73E8-DBF7-4F9D-A467-A0A88D7E876C}" type="datetimeFigureOut">
              <a:rPr lang="en-US" smtClean="0"/>
              <a:t>2/28/2013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67CC-7244-4870-8ECE-35DF506CBF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915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73E8-DBF7-4F9D-A467-A0A88D7E876C}" type="datetimeFigureOut">
              <a:rPr lang="en-US" smtClean="0"/>
              <a:t>2/28/2013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67CC-7244-4870-8ECE-35DF506CBF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45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73E8-DBF7-4F9D-A467-A0A88D7E876C}" type="datetimeFigureOut">
              <a:rPr lang="en-US" smtClean="0"/>
              <a:t>2/28/2013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67CC-7244-4870-8ECE-35DF506CBF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3412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9900">
            <a:alpha val="6117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073E8-DBF7-4F9D-A467-A0A88D7E876C}" type="datetimeFigureOut">
              <a:rPr lang="en-US" smtClean="0"/>
              <a:t>2/28/2013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F67CC-7244-4870-8ECE-35DF506CBF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757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6200000">
            <a:off x="-1550326" y="3025338"/>
            <a:ext cx="69285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atin typeface="Lucida Calligraphy" pitchFamily="66" charset="0"/>
              </a:rPr>
              <a:t>Le Conclave </a:t>
            </a:r>
            <a:r>
              <a:rPr lang="en-US" sz="5400" b="1" dirty="0" smtClean="0">
                <a:latin typeface="Lucida Calligraphy" pitchFamily="66" charset="0"/>
              </a:rPr>
              <a:t>2013</a:t>
            </a:r>
            <a:endParaRPr lang="en-US" sz="5400" b="1" dirty="0">
              <a:latin typeface="Lucida Calligraphy" pitchFamily="66" charset="0"/>
            </a:endParaRPr>
          </a:p>
        </p:txBody>
      </p:sp>
      <p:pic>
        <p:nvPicPr>
          <p:cNvPr id="15362" name="Picture 2" descr="http://media.kansas.com/smedia/2013/02/16/10/10/880-2g6YC.SlMa.55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0"/>
            <a:ext cx="454151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3900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2.bp.blogspot.com/_HYmckVkkJz0/SKDpSV_KS1I/AAAAAAAABAU/fvbA9xRSVXA/s400/Conclave+Ballo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28600"/>
            <a:ext cx="4419600" cy="6382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2400" y="1143000"/>
            <a:ext cx="396240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Lucida Calligraphy" pitchFamily="66" charset="0"/>
              </a:rPr>
              <a:t>L’ouverture du vote…</a:t>
            </a:r>
          </a:p>
          <a:p>
            <a:endParaRPr lang="en-US" sz="3600" b="1" dirty="0"/>
          </a:p>
          <a:p>
            <a:r>
              <a:rPr lang="en-US" sz="3200" b="1" dirty="0" err="1" smtClean="0"/>
              <a:t>Chaque</a:t>
            </a:r>
            <a:r>
              <a:rPr lang="en-US" sz="3200" b="1" dirty="0" smtClean="0"/>
              <a:t> s</a:t>
            </a:r>
            <a:r>
              <a:rPr lang="fr-CA" sz="3200" b="1" dirty="0" err="1" smtClean="0"/>
              <a:t>éance</a:t>
            </a:r>
            <a:r>
              <a:rPr lang="fr-CA" sz="3200" b="1" dirty="0" smtClean="0"/>
              <a:t> de </a:t>
            </a:r>
            <a:r>
              <a:rPr lang="en-US" sz="3200" b="1" dirty="0" smtClean="0"/>
              <a:t>vote exige un nouveau bulletin de vote et le vote continue jusqu’à ce qu’une majorité de 2/3 + 1 soit atteinte.</a:t>
            </a:r>
          </a:p>
        </p:txBody>
      </p:sp>
    </p:spTree>
    <p:extLst>
      <p:ext uri="{BB962C8B-B14F-4D97-AF65-F5344CB8AC3E}">
        <p14:creationId xmlns:p14="http://schemas.microsoft.com/office/powerpoint/2010/main" val="2753416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iol news pic conclave ur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79696"/>
            <a:ext cx="65024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8600" y="5089478"/>
            <a:ext cx="876300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Cette </a:t>
            </a:r>
            <a:r>
              <a:rPr lang="en-US" sz="2000" b="1" dirty="0"/>
              <a:t>image </a:t>
            </a:r>
            <a:r>
              <a:rPr lang="en-US" sz="2000" b="1" dirty="0" smtClean="0"/>
              <a:t>faite d’une vidéo sortie par Télé Vatican montre une urne bordée de bronze et surmontée d’une statue du Bon Pasteur sera </a:t>
            </a:r>
            <a:r>
              <a:rPr lang="en-US" sz="2000" b="1" dirty="0" err="1" smtClean="0"/>
              <a:t>utilisée</a:t>
            </a:r>
            <a:r>
              <a:rPr lang="en-US" sz="2000" b="1" dirty="0" smtClean="0"/>
              <a:t> pour ramasser les bulletins de vote des cardinaux pour élire le nouveau Pontife. Auparavant, les cardinaux plaçaient leur bulletin de vote dans un calice</a:t>
            </a:r>
            <a:r>
              <a:rPr lang="en-US" sz="2000" b="1" dirty="0"/>
              <a:t>. </a:t>
            </a:r>
            <a:r>
              <a:rPr lang="en-US" sz="2000" b="1" dirty="0" smtClean="0"/>
              <a:t>La séance du vote </a:t>
            </a:r>
            <a:r>
              <a:rPr lang="en-US" sz="2000" b="1" dirty="0" err="1" smtClean="0"/>
              <a:t>elle-même</a:t>
            </a:r>
            <a:r>
              <a:rPr lang="en-US" sz="2000" b="1" dirty="0" smtClean="0"/>
              <a:t> a lieu dans la Chapelle Sixtine. </a:t>
            </a:r>
            <a:r>
              <a:rPr lang="en-US" sz="2000" b="1" dirty="0"/>
              <a:t>(AP Photo/Vatican TV)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78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dd508hmafkqws.cloudfront.net/sites/default/files/mediaimages/gallery/2013/Feb/Pope-Transition-Glanc_Kan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62" r="24753"/>
          <a:stretch/>
        </p:blipFill>
        <p:spPr bwMode="auto">
          <a:xfrm>
            <a:off x="736977" y="1219200"/>
            <a:ext cx="2875129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://www-tc.pbs.org/wnet/wideangle/files/home/wnetwp/webroot/wnet/wp-content/blogs.dir/2/files/2008/08/whitesmoke_photo7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5998" y="1219200"/>
            <a:ext cx="3396952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7200" y="228600"/>
            <a:ext cx="815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Après chaque vote, les bulletins de vote sont brûlés…</a:t>
            </a:r>
            <a:endParaRPr lang="en-US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04211" y="5181600"/>
            <a:ext cx="360887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/>
              <a:t>De la fumée noire – </a:t>
            </a:r>
          </a:p>
          <a:p>
            <a:pPr algn="ctr"/>
            <a:r>
              <a:rPr lang="en-US" sz="3200" b="1" dirty="0" smtClean="0"/>
              <a:t>pas encore!</a:t>
            </a:r>
            <a:endParaRPr lang="en-US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965998" y="5181600"/>
            <a:ext cx="37208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De la fumée blanche –</a:t>
            </a:r>
          </a:p>
          <a:p>
            <a:pPr algn="ctr"/>
            <a:r>
              <a:rPr lang="en-US" sz="3200" b="1" dirty="0" smtClean="0"/>
              <a:t>Habemus Papam!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89820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i30.photobucket.com/albums/c305/benodette/Q4%2009%20-%20Q1%2010/Roomoftears2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798260"/>
            <a:ext cx="6667500" cy="455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6200" y="228600"/>
            <a:ext cx="8915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Après que le nouveau Pape a accepté le poste, il se rend à la « chambre des larmes », une petite pièce donnant sur la Chapelle Sixtine, où il mettra de nouveaux habits sélectionnés de nouveaux vêtements fournis, et o</a:t>
            </a:r>
            <a:r>
              <a:rPr lang="fr-CA" dirty="0" smtClean="0"/>
              <a:t>ù </a:t>
            </a:r>
            <a:r>
              <a:rPr lang="en-US" dirty="0" smtClean="0"/>
              <a:t>il prendra du temps pour réfléchir à ce grand moment.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858000" y="2362200"/>
            <a:ext cx="2057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Des tailleurs auront fourni des vêtements de tailles différentes et des chaussures rouges de pointures différentes, car ils ne savent pas qui sera élu!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4265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img.rasset.ie/0006fe60-9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570"/>
            <a:ext cx="9144000" cy="5147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8600" y="5410200"/>
            <a:ext cx="8763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On annonce de la loggia centrale de la basilique Saint-Pierre « Habemus Papam</a:t>
            </a:r>
            <a:r>
              <a:rPr lang="en-US" sz="2000" b="1" dirty="0"/>
              <a:t> </a:t>
            </a:r>
            <a:r>
              <a:rPr lang="en-US" sz="2000" b="1" dirty="0" smtClean="0"/>
              <a:t>» (nous avons un Pape!) et le nouveau Pape dit quelques mots avant de donner sa première Bénédiction papale.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792560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http://resources3.news.com.au/images/2013/02/24/1226584/622439-pop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434" y="74612"/>
            <a:ext cx="7039867" cy="3963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4069307"/>
            <a:ext cx="3352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www.heraldsun.com.au</a:t>
            </a:r>
            <a:endParaRPr lang="en-US" sz="1100" dirty="0"/>
          </a:p>
        </p:txBody>
      </p:sp>
      <p:pic>
        <p:nvPicPr>
          <p:cNvPr id="8198" name="Picture 6" descr="http://aloha.net/~mikesch/papal-palac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0749" y="3352800"/>
            <a:ext cx="4449509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4572000"/>
            <a:ext cx="459074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La Fenêtre du pape deviendra un endroit très aimé – chaque semaine, le Pape s’adressera aux pèlerins rassemblés sur la Place Saint-Pierre.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84918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www.thetimes.co.uk/tto/multimedia/archive/00387/122672719_Pope_387781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" y="5687"/>
            <a:ext cx="5905500" cy="3933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922" y="3949608"/>
            <a:ext cx="304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www.thetimes.co.uk</a:t>
            </a:r>
            <a:endParaRPr lang="en-US" sz="1200" dirty="0"/>
          </a:p>
        </p:txBody>
      </p:sp>
      <p:pic>
        <p:nvPicPr>
          <p:cNvPr id="9220" name="Picture 4" descr="http://www.cp24.com/polopoly_fs/1.1160173!/httpImage/image.jpg_gen/derivatives/landscape_620/ima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505769"/>
            <a:ext cx="5905500" cy="331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 rot="16200000">
            <a:off x="7301299" y="5179895"/>
            <a:ext cx="2819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www.cp24.com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500099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ile:Holysee-arms-A.sv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374" y="762000"/>
            <a:ext cx="4824095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1000" y="392373"/>
            <a:ext cx="3200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Lucida Calligraphy" pitchFamily="66" charset="0"/>
              </a:rPr>
              <a:t>Les armoiries</a:t>
            </a:r>
          </a:p>
          <a:p>
            <a:r>
              <a:rPr lang="en-US" sz="2800" b="1" dirty="0" smtClean="0">
                <a:latin typeface="Lucida Calligraphy" pitchFamily="66" charset="0"/>
              </a:rPr>
              <a:t>du Saint-Siège</a:t>
            </a:r>
            <a:endParaRPr lang="en-US" sz="2800" b="1" dirty="0">
              <a:latin typeface="Lucida Calligraphy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599" y="1469590"/>
            <a:ext cx="418303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Les cl</a:t>
            </a:r>
            <a:r>
              <a:rPr lang="fr-CA" b="1" dirty="0" smtClean="0"/>
              <a:t>és</a:t>
            </a:r>
            <a:r>
              <a:rPr lang="en-US" dirty="0" smtClean="0"/>
              <a:t> – elles nous rappellent la promesse de Jésus à St Pierre: « Je te donnerai les clés du Royaume des cieux: ce que tu interdiras sur terre sera interdit dans les cieux; ce que tu permettras sur terre sera permis dans les cieux. » Matthieu 16:19</a:t>
            </a:r>
          </a:p>
          <a:p>
            <a:endParaRPr lang="en-US" dirty="0"/>
          </a:p>
          <a:p>
            <a:r>
              <a:rPr lang="en-US" b="1" dirty="0" smtClean="0"/>
              <a:t>La clé d’or </a:t>
            </a:r>
            <a:r>
              <a:rPr lang="en-US" dirty="0" smtClean="0"/>
              <a:t>– la puissance va jusqu’au Ciel</a:t>
            </a:r>
          </a:p>
          <a:p>
            <a:endParaRPr lang="en-US" dirty="0"/>
          </a:p>
          <a:p>
            <a:r>
              <a:rPr lang="en-US" b="1" dirty="0" smtClean="0"/>
              <a:t>La clé d’argent </a:t>
            </a:r>
            <a:r>
              <a:rPr lang="en-US" dirty="0" smtClean="0"/>
              <a:t>–</a:t>
            </a:r>
            <a:r>
              <a:rPr lang="en-US" b="1" dirty="0" smtClean="0"/>
              <a:t> </a:t>
            </a:r>
            <a:r>
              <a:rPr lang="en-US" dirty="0" smtClean="0"/>
              <a:t>s’étend </a:t>
            </a:r>
            <a:r>
              <a:rPr lang="en-US" dirty="0"/>
              <a:t>à </a:t>
            </a:r>
            <a:r>
              <a:rPr lang="en-US" dirty="0" smtClean="0"/>
              <a:t>tous les fid</a:t>
            </a:r>
            <a:r>
              <a:rPr lang="fr-CA" dirty="0" smtClean="0"/>
              <a:t>èles</a:t>
            </a:r>
            <a:endParaRPr lang="en-US" dirty="0" smtClean="0"/>
          </a:p>
          <a:p>
            <a:endParaRPr lang="en-US" dirty="0"/>
          </a:p>
          <a:p>
            <a:r>
              <a:rPr lang="en-US" b="1" dirty="0" smtClean="0"/>
              <a:t>La tiare pontificale</a:t>
            </a:r>
            <a:r>
              <a:rPr lang="en-US" dirty="0" smtClean="0"/>
              <a:t> </a:t>
            </a:r>
            <a:r>
              <a:rPr lang="en-US" dirty="0"/>
              <a:t>– </a:t>
            </a:r>
            <a:r>
              <a:rPr lang="en-US" dirty="0" smtClean="0"/>
              <a:t>le pape ne porte plus sa tiare, mais les trois couronnes restent un symbole héraldique fort pour ses pouvoirs en tant que prêtre, souverain et enseignant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495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destination360.com/europe/italy/images/s/italy-vatican-museu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75260"/>
            <a:ext cx="7162800" cy="5730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24000" y="6019800"/>
            <a:ext cx="75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2400" b="1" dirty="0" smtClean="0"/>
              <a:t>à l’intérieur du Vatican, lieu de la sépulture de Saint-Pierre, le premier Pape</a:t>
            </a:r>
            <a:endParaRPr lang="en-US" sz="2400" b="1" dirty="0"/>
          </a:p>
        </p:txBody>
      </p:sp>
      <p:sp>
        <p:nvSpPr>
          <p:cNvPr id="3" name="TextBox 2"/>
          <p:cNvSpPr txBox="1"/>
          <p:nvPr/>
        </p:nvSpPr>
        <p:spPr>
          <a:xfrm rot="16200000">
            <a:off x="-2446700" y="3036958"/>
            <a:ext cx="6781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Lucida Calligraphy" pitchFamily="66" charset="0"/>
              </a:rPr>
              <a:t>  </a:t>
            </a:r>
            <a:r>
              <a:rPr lang="en-US" sz="3600" b="1" dirty="0" smtClean="0">
                <a:latin typeface="Lucida Calligraphy" pitchFamily="66" charset="0"/>
              </a:rPr>
              <a:t>La basilique Saint-Pierre</a:t>
            </a:r>
            <a:endParaRPr lang="en-US" sz="3600" b="1" dirty="0">
              <a:latin typeface="Lucida Calligraphy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73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ile:Vatican StPeter Squa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83" y="950155"/>
            <a:ext cx="9184668" cy="2250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883" y="4267200"/>
            <a:ext cx="91201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La basilique de Saint-Pierre depuis </a:t>
            </a:r>
          </a:p>
          <a:p>
            <a:pPr algn="ctr"/>
            <a:r>
              <a:rPr lang="en-US" sz="3600" b="1" dirty="0" smtClean="0"/>
              <a:t>la Place Saint-Pierre</a:t>
            </a:r>
            <a:endParaRPr lang="en-US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562600" y="3257238"/>
            <a:ext cx="3352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Francois Malan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40151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ile:St Peter's Square, Vatican City - April 2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73" y="1135"/>
            <a:ext cx="8816027" cy="4947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8600" y="4992568"/>
            <a:ext cx="8763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La ville de Rome vue depuis la coupole de la basilique Saint-Pierre</a:t>
            </a:r>
          </a:p>
          <a:p>
            <a:r>
              <a:rPr lang="en-US" sz="2400" b="1" dirty="0" smtClean="0"/>
              <a:t>Notez les statues des 12 apôtres: « Les bras de notre mère la sainte</a:t>
            </a:r>
            <a:r>
              <a:rPr lang="en-US" sz="2400" b="1" dirty="0"/>
              <a:t> </a:t>
            </a:r>
            <a:r>
              <a:rPr lang="en-US" sz="2400" b="1" dirty="0" smtClean="0"/>
              <a:t>église » par </a:t>
            </a:r>
            <a:r>
              <a:rPr lang="en-US" sz="2400" b="1" dirty="0"/>
              <a:t>le Bernin </a:t>
            </a:r>
            <a:r>
              <a:rPr lang="en-US" sz="2400" b="1" dirty="0" smtClean="0"/>
              <a:t>— l’église embrassant les pèlerins du monde rassemblés  sur la Place surmontée de 140 statues de saints et martyrs chrétiens</a:t>
            </a:r>
            <a:endParaRPr lang="en-US" sz="2400" b="1" dirty="0"/>
          </a:p>
        </p:txBody>
      </p:sp>
      <p:sp>
        <p:nvSpPr>
          <p:cNvPr id="4" name="Rectangle 3"/>
          <p:cNvSpPr/>
          <p:nvPr/>
        </p:nvSpPr>
        <p:spPr>
          <a:xfrm rot="16200000">
            <a:off x="-1253871" y="1386055"/>
            <a:ext cx="288668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Photo by DAVID ILIFF. License: CC-BY-SA 3.0</a:t>
            </a:r>
          </a:p>
        </p:txBody>
      </p:sp>
    </p:spTree>
    <p:extLst>
      <p:ext uri="{BB962C8B-B14F-4D97-AF65-F5344CB8AC3E}">
        <p14:creationId xmlns:p14="http://schemas.microsoft.com/office/powerpoint/2010/main" val="111710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ile:Musei vaticani, cappella sistina, retro 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2" y="444787"/>
            <a:ext cx="428625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19180" y="6186829"/>
            <a:ext cx="65877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/>
              <a:t>I, Sailko</a:t>
            </a:r>
            <a:endParaRPr lang="en-US" sz="1200" dirty="0"/>
          </a:p>
        </p:txBody>
      </p:sp>
      <p:sp>
        <p:nvSpPr>
          <p:cNvPr id="3" name="TextBox 2"/>
          <p:cNvSpPr txBox="1"/>
          <p:nvPr/>
        </p:nvSpPr>
        <p:spPr>
          <a:xfrm>
            <a:off x="4419600" y="152400"/>
            <a:ext cx="457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Lucida Calligraphy" pitchFamily="66" charset="0"/>
              </a:rPr>
              <a:t>La ChapelleSixtine  </a:t>
            </a:r>
            <a:endParaRPr lang="en-US" sz="3200" b="1" dirty="0">
              <a:latin typeface="Lucida Calligraphy" pitchFamily="66" charset="0"/>
            </a:endParaRPr>
          </a:p>
        </p:txBody>
      </p:sp>
      <p:pic>
        <p:nvPicPr>
          <p:cNvPr id="4102" name="Picture 6" descr="http://www.rome-tour.co.uk/wpimages/wp8b6808a4_0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1034" y="925513"/>
            <a:ext cx="4831459" cy="280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764864" y="3755395"/>
            <a:ext cx="13708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www.thetimes.co.uk</a:t>
            </a:r>
            <a:endParaRPr lang="en-US" sz="1100" dirty="0"/>
          </a:p>
        </p:txBody>
      </p:sp>
      <p:sp>
        <p:nvSpPr>
          <p:cNvPr id="5" name="TextBox 4"/>
          <p:cNvSpPr txBox="1"/>
          <p:nvPr/>
        </p:nvSpPr>
        <p:spPr>
          <a:xfrm>
            <a:off x="4430763" y="4017005"/>
            <a:ext cx="4572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Les cardinaux se rassembleront dans la Chapelle Sixtine pour tous les jours du  Conclave.</a:t>
            </a:r>
          </a:p>
          <a:p>
            <a:r>
              <a:rPr lang="en-US" b="1" dirty="0" smtClean="0"/>
              <a:t>Des oeuvres d’art réalisées par un nombre d’artistes de la </a:t>
            </a:r>
            <a:r>
              <a:rPr lang="en-US" b="1" dirty="0"/>
              <a:t>Renaissance </a:t>
            </a:r>
            <a:r>
              <a:rPr lang="en-US" b="1" dirty="0" smtClean="0"/>
              <a:t>ornent les murs</a:t>
            </a:r>
            <a:r>
              <a:rPr lang="en-US" b="1" dirty="0"/>
              <a:t>,</a:t>
            </a:r>
          </a:p>
          <a:p>
            <a:r>
              <a:rPr lang="en-US" b="1" dirty="0" smtClean="0"/>
              <a:t>avec les fameuses fresques peintes par Michelange entre 1508 et 1512. Une restauration majeure des oeuvres d’art a été entreprise entre 1980 et 1994.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3820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File:Creación de Adán (Miguel Ángel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379" y="518615"/>
            <a:ext cx="9236361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063" y="4727812"/>
            <a:ext cx="4114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Michelangelo Buonarroti</a:t>
            </a:r>
            <a:endParaRPr 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838200" y="5334000"/>
            <a:ext cx="7391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atin typeface="Lucida Calligraphy" pitchFamily="66" charset="0"/>
              </a:rPr>
              <a:t>La Création d’Adam</a:t>
            </a:r>
          </a:p>
          <a:p>
            <a:pPr algn="ctr"/>
            <a:r>
              <a:rPr lang="en-US" b="1" dirty="0" smtClean="0">
                <a:latin typeface="Lucida Calligraphy" pitchFamily="66" charset="0"/>
              </a:rPr>
              <a:t>(restauré)</a:t>
            </a:r>
            <a:endParaRPr lang="en-US" b="1" dirty="0">
              <a:latin typeface="Lucida Calligraphy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348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ile:Sistine Chapel ceiling lef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2" y="0"/>
            <a:ext cx="9123264" cy="670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1000" y="6019800"/>
            <a:ext cx="5791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La voûte – restaurée </a:t>
            </a:r>
            <a:endParaRPr lang="en-US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482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upload.wikimedia.org/wikipedia/commons/1/12/Sistine_Chapel_Daniel_beforandaft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8420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43000" y="5257800"/>
            <a:ext cx="6629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Le Prophète Daniel – </a:t>
            </a:r>
          </a:p>
          <a:p>
            <a:pPr algn="ctr"/>
            <a:r>
              <a:rPr lang="en-US" sz="4000" b="1" dirty="0" smtClean="0"/>
              <a:t>avant et après la restauration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67224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1018</TotalTime>
  <Words>553</Words>
  <Application>Microsoft Office PowerPoint</Application>
  <PresentationFormat>On-screen Show (4:3)</PresentationFormat>
  <Paragraphs>46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NCDSB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McCaffery, Debra</dc:creator>
  <cp:lastModifiedBy>TCDSB</cp:lastModifiedBy>
  <cp:revision>59</cp:revision>
  <dcterms:created xsi:type="dcterms:W3CDTF">2013-02-23T19:05:11Z</dcterms:created>
  <dcterms:modified xsi:type="dcterms:W3CDTF">2013-02-28T17:22:41Z</dcterms:modified>
</cp:coreProperties>
</file>