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8" r:id="rId2"/>
    <p:sldId id="256" r:id="rId3"/>
    <p:sldId id="258" r:id="rId4"/>
    <p:sldId id="259" r:id="rId5"/>
    <p:sldId id="260" r:id="rId6"/>
    <p:sldId id="261" r:id="rId7"/>
    <p:sldId id="263" r:id="rId8"/>
    <p:sldId id="269" r:id="rId9"/>
    <p:sldId id="274" r:id="rId10"/>
    <p:sldId id="273" r:id="rId11"/>
    <p:sldId id="275" r:id="rId12"/>
    <p:sldId id="277" r:id="rId13"/>
    <p:sldId id="276" r:id="rId14"/>
    <p:sldId id="270" r:id="rId15"/>
    <p:sldId id="271" r:id="rId1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9900"/>
    <a:srgbClr val="DDCB6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1694" autoAdjust="0"/>
  </p:normalViewPr>
  <p:slideViewPr>
    <p:cSldViewPr>
      <p:cViewPr>
        <p:scale>
          <a:sx n="105" d="100"/>
          <a:sy n="105" d="100"/>
        </p:scale>
        <p:origin x="-144" y="-4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A073E8-DBF7-4F9D-A467-A0A88D7E876C}" type="datetimeFigureOut">
              <a:rPr lang="en-US" smtClean="0"/>
              <a:t>2/28/2013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6F67CC-7244-4870-8ECE-35DF506CBFE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5553197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A073E8-DBF7-4F9D-A467-A0A88D7E876C}" type="datetimeFigureOut">
              <a:rPr lang="en-US" smtClean="0"/>
              <a:t>2/28/2013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6F67CC-7244-4870-8ECE-35DF506CBFE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411622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A073E8-DBF7-4F9D-A467-A0A88D7E876C}" type="datetimeFigureOut">
              <a:rPr lang="en-US" smtClean="0"/>
              <a:t>2/28/2013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6F67CC-7244-4870-8ECE-35DF506CBFE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999729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A073E8-DBF7-4F9D-A467-A0A88D7E876C}" type="datetimeFigureOut">
              <a:rPr lang="en-US" smtClean="0"/>
              <a:t>2/28/2013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6F67CC-7244-4870-8ECE-35DF506CBFE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40366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A073E8-DBF7-4F9D-A467-A0A88D7E876C}" type="datetimeFigureOut">
              <a:rPr lang="en-US" smtClean="0"/>
              <a:t>2/28/2013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6F67CC-7244-4870-8ECE-35DF506CBFE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156759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A073E8-DBF7-4F9D-A467-A0A88D7E876C}" type="datetimeFigureOut">
              <a:rPr lang="en-US" smtClean="0"/>
              <a:t>2/28/2013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6F67CC-7244-4870-8ECE-35DF506CBFE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741988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A073E8-DBF7-4F9D-A467-A0A88D7E876C}" type="datetimeFigureOut">
              <a:rPr lang="en-US" smtClean="0"/>
              <a:t>2/28/2013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6F67CC-7244-4870-8ECE-35DF506CBFE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22149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A073E8-DBF7-4F9D-A467-A0A88D7E876C}" type="datetimeFigureOut">
              <a:rPr lang="en-US" smtClean="0"/>
              <a:t>2/28/2013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6F67CC-7244-4870-8ECE-35DF506CBFE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017977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A073E8-DBF7-4F9D-A467-A0A88D7E876C}" type="datetimeFigureOut">
              <a:rPr lang="en-US" smtClean="0"/>
              <a:t>2/28/2013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6F67CC-7244-4870-8ECE-35DF506CBFE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1891536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A073E8-DBF7-4F9D-A467-A0A88D7E876C}" type="datetimeFigureOut">
              <a:rPr lang="en-US" smtClean="0"/>
              <a:t>2/28/2013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6F67CC-7244-4870-8ECE-35DF506CBFE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90456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A073E8-DBF7-4F9D-A467-A0A88D7E876C}" type="datetimeFigureOut">
              <a:rPr lang="en-US" smtClean="0"/>
              <a:t>2/28/2013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6F67CC-7244-4870-8ECE-35DF506CBFE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334129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C9900">
            <a:alpha val="61176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DA073E8-DBF7-4F9D-A467-A0A88D7E876C}" type="datetimeFigureOut">
              <a:rPr lang="en-US" smtClean="0"/>
              <a:t>2/28/2013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6F67CC-7244-4870-8ECE-35DF506CBFE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927572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 rot="16200000">
            <a:off x="-1550326" y="3025338"/>
            <a:ext cx="692851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b="1" dirty="0" smtClean="0">
                <a:latin typeface="Lucida Calligraphy" pitchFamily="66" charset="0"/>
              </a:rPr>
              <a:t>Le Conclave 2013</a:t>
            </a:r>
            <a:endParaRPr lang="en-US" sz="5400" b="1" dirty="0">
              <a:latin typeface="Lucida Calligraphy" pitchFamily="66" charset="0"/>
            </a:endParaRPr>
          </a:p>
        </p:txBody>
      </p:sp>
      <p:pic>
        <p:nvPicPr>
          <p:cNvPr id="15362" name="Picture 2" descr="http://media.kansas.com/smedia/2013/02/16/10/10/880-2g6YC.SlMa.55.jpe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43200" y="0"/>
            <a:ext cx="454151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239009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iol news pic conclave ur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0" y="179696"/>
            <a:ext cx="6502400" cy="4876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228600" y="5089478"/>
            <a:ext cx="8763000" cy="19082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/>
              <a:t>Cette </a:t>
            </a:r>
            <a:r>
              <a:rPr lang="en-US" sz="2000" b="1" dirty="0"/>
              <a:t>image </a:t>
            </a:r>
            <a:r>
              <a:rPr lang="en-US" sz="2000" b="1" dirty="0" smtClean="0"/>
              <a:t>faite d’une vidéo sortie par Télé Vatican montre une urne bordée de bronze et surmontée d’une statue du Bon Pasteur sera </a:t>
            </a:r>
            <a:r>
              <a:rPr lang="en-US" sz="2000" b="1" dirty="0" err="1" smtClean="0"/>
              <a:t>utilisée</a:t>
            </a:r>
            <a:r>
              <a:rPr lang="en-US" sz="2000" b="1" dirty="0" smtClean="0"/>
              <a:t> pour ramasser les bulletins de vote des cardinaux pour élire le nouveau Pontife. Auparavant, les cardinaux plaçaient leur bulletin de vote dans un calice</a:t>
            </a:r>
            <a:r>
              <a:rPr lang="en-US" sz="2000" b="1" dirty="0"/>
              <a:t>. </a:t>
            </a:r>
            <a:r>
              <a:rPr lang="en-US" sz="2000" b="1" dirty="0" smtClean="0"/>
              <a:t>La séance du vote </a:t>
            </a:r>
            <a:r>
              <a:rPr lang="en-US" sz="2000" b="1" dirty="0" err="1" smtClean="0"/>
              <a:t>elle-même</a:t>
            </a:r>
            <a:r>
              <a:rPr lang="en-US" sz="2000" b="1" dirty="0" smtClean="0"/>
              <a:t> a lieu dans la Chapelle Sixtine. </a:t>
            </a:r>
            <a:r>
              <a:rPr lang="en-US" sz="2000" b="1" dirty="0"/>
              <a:t>(AP Photo/Vatican TV)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857805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http://dd508hmafkqws.cloudfront.net/sites/default/files/mediaimages/gallery/2013/Feb/Pope-Transition-Glanc_Kand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562" r="24753"/>
          <a:stretch/>
        </p:blipFill>
        <p:spPr bwMode="auto">
          <a:xfrm>
            <a:off x="736977" y="1219200"/>
            <a:ext cx="2875129" cy="3581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2" name="Picture 4" descr="http://www-tc.pbs.org/wnet/wideangle/files/home/wnetwp/webroot/wnet/wp-content/blogs.dir/2/files/2008/08/whitesmoke_photo7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5998" y="1219200"/>
            <a:ext cx="3396952" cy="3429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457200" y="228600"/>
            <a:ext cx="8153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smtClean="0"/>
              <a:t>Après chaque vote, les bulletins de vote sont brûlés…</a:t>
            </a:r>
            <a:endParaRPr lang="en-US" sz="2800" b="1" dirty="0"/>
          </a:p>
        </p:txBody>
      </p:sp>
      <p:sp>
        <p:nvSpPr>
          <p:cNvPr id="3" name="TextBox 2"/>
          <p:cNvSpPr txBox="1"/>
          <p:nvPr/>
        </p:nvSpPr>
        <p:spPr>
          <a:xfrm>
            <a:off x="304211" y="5181600"/>
            <a:ext cx="3608873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200" b="1" dirty="0" smtClean="0"/>
              <a:t>De la fumée noire – </a:t>
            </a:r>
          </a:p>
          <a:p>
            <a:pPr algn="ctr"/>
            <a:r>
              <a:rPr lang="en-US" sz="3200" b="1" dirty="0" smtClean="0"/>
              <a:t>pas encore!</a:t>
            </a:r>
            <a:endParaRPr lang="en-US" sz="3200" b="1" dirty="0"/>
          </a:p>
        </p:txBody>
      </p:sp>
      <p:sp>
        <p:nvSpPr>
          <p:cNvPr id="4" name="TextBox 3"/>
          <p:cNvSpPr txBox="1"/>
          <p:nvPr/>
        </p:nvSpPr>
        <p:spPr>
          <a:xfrm>
            <a:off x="4965998" y="5181600"/>
            <a:ext cx="372080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smtClean="0"/>
              <a:t>De la fumée blanche –</a:t>
            </a:r>
          </a:p>
          <a:p>
            <a:pPr algn="ctr"/>
            <a:r>
              <a:rPr lang="en-US" sz="3200" b="1" dirty="0" smtClean="0"/>
              <a:t>Habemus Papam!</a:t>
            </a:r>
            <a:endParaRPr lang="en-US" sz="3200" b="1" dirty="0"/>
          </a:p>
        </p:txBody>
      </p:sp>
    </p:spTree>
    <p:extLst>
      <p:ext uri="{BB962C8B-B14F-4D97-AF65-F5344CB8AC3E}">
        <p14:creationId xmlns:p14="http://schemas.microsoft.com/office/powerpoint/2010/main" val="38982036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http://i30.photobucket.com/albums/c305/benodette/Q4%2009%20-%20Q1%2010/Roomoftears2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" y="1798260"/>
            <a:ext cx="6667500" cy="45529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76200" y="228600"/>
            <a:ext cx="89154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Après que le nouveau Pape a accepté le poste, il se rend à la « chambre des larmes », une petite pièce donnant sur la Chapelle Sixtine, où il mettra de nouveaux habits sélectionnés de nouveaux vêtements fournis, et o</a:t>
            </a:r>
            <a:r>
              <a:rPr lang="fr-CA" dirty="0" smtClean="0"/>
              <a:t>ù </a:t>
            </a:r>
            <a:r>
              <a:rPr lang="en-US" dirty="0" smtClean="0"/>
              <a:t>il prendra du temps pour réfléchir à ce grand moment.</a:t>
            </a:r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6858000" y="2362200"/>
            <a:ext cx="2057400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Des tailleurs auront fourni des vêtements de tailles différentes et des chaussures rouges de pointures différentes, car ils ne savent pas qui sera élu!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642651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http://img.rasset.ie/0006fe60-97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9570"/>
            <a:ext cx="9144000" cy="51470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228600" y="5410200"/>
            <a:ext cx="8763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/>
              <a:t>On annonce de la loggia centrale de la basilique Saint-Pierre « Habemus Papam</a:t>
            </a:r>
            <a:r>
              <a:rPr lang="en-US" sz="2000" b="1" dirty="0"/>
              <a:t> </a:t>
            </a:r>
            <a:r>
              <a:rPr lang="en-US" sz="2000" b="1" dirty="0" smtClean="0"/>
              <a:t>» (nous avons un Pape!) et le nouveau Pape dit quelques mots avant de donner sa première Bénédiction papale.</a:t>
            </a:r>
            <a:endParaRPr lang="en-US" sz="2000" b="1" dirty="0"/>
          </a:p>
        </p:txBody>
      </p:sp>
    </p:spTree>
    <p:extLst>
      <p:ext uri="{BB962C8B-B14F-4D97-AF65-F5344CB8AC3E}">
        <p14:creationId xmlns:p14="http://schemas.microsoft.com/office/powerpoint/2010/main" val="17925603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6" name="Picture 4" descr="http://resources3.news.com.au/images/2013/02/24/1226584/622439-pop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8434" y="74612"/>
            <a:ext cx="7039867" cy="39639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0" y="4069307"/>
            <a:ext cx="33528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 smtClean="0"/>
              <a:t>www.heraldsun.com.au</a:t>
            </a:r>
            <a:endParaRPr lang="en-US" sz="1100" dirty="0"/>
          </a:p>
        </p:txBody>
      </p:sp>
      <p:pic>
        <p:nvPicPr>
          <p:cNvPr id="8198" name="Picture 6" descr="http://aloha.net/~mikesch/papal-palace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90749" y="3352800"/>
            <a:ext cx="4449509" cy="3352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0" y="4572000"/>
            <a:ext cx="4590749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/>
              <a:t>La Fenêtre du pape deviendra un endroit très aimé – chaque semaine, le Pape s’adressera aux pèlerins rassemblés sur la Place Saint-Pierre.</a:t>
            </a:r>
            <a:endParaRPr lang="en-US" sz="2400" b="1" dirty="0"/>
          </a:p>
        </p:txBody>
      </p:sp>
    </p:spTree>
    <p:extLst>
      <p:ext uri="{BB962C8B-B14F-4D97-AF65-F5344CB8AC3E}">
        <p14:creationId xmlns:p14="http://schemas.microsoft.com/office/powerpoint/2010/main" val="18491811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http://www.thetimes.co.uk/tto/multimedia/archive/00387/122672719_Pope_387781c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7" y="5687"/>
            <a:ext cx="5905500" cy="39338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5922" y="3949608"/>
            <a:ext cx="3048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/>
              <a:t>www.thetimes.co.uk</a:t>
            </a:r>
            <a:endParaRPr lang="en-US" sz="1200" dirty="0"/>
          </a:p>
        </p:txBody>
      </p:sp>
      <p:pic>
        <p:nvPicPr>
          <p:cNvPr id="9220" name="Picture 4" descr="http://www.cp24.com/polopoly_fs/1.1160173!/httpImage/image.jpg_gen/derivatives/landscape_620/image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7000" y="3505769"/>
            <a:ext cx="5905500" cy="3314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 rot="16200000">
            <a:off x="7301299" y="5179895"/>
            <a:ext cx="28194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/>
              <a:t>www.cp24.com</a:t>
            </a: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35000998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File:Holysee-arms-A.sv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94374" y="762000"/>
            <a:ext cx="4824095" cy="5410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381000" y="392373"/>
            <a:ext cx="32004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latin typeface="Lucida Calligraphy" pitchFamily="66" charset="0"/>
              </a:rPr>
              <a:t>Les armoiries</a:t>
            </a:r>
          </a:p>
          <a:p>
            <a:r>
              <a:rPr lang="en-US" sz="2800" b="1" dirty="0" smtClean="0">
                <a:latin typeface="Lucida Calligraphy" pitchFamily="66" charset="0"/>
              </a:rPr>
              <a:t>du Saint-Siège</a:t>
            </a:r>
            <a:endParaRPr lang="en-US" sz="2800" b="1" dirty="0">
              <a:latin typeface="Lucida Calligraphy" pitchFamily="66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28599" y="1469590"/>
            <a:ext cx="4183039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Les cl</a:t>
            </a:r>
            <a:r>
              <a:rPr lang="fr-CA" b="1" dirty="0" smtClean="0"/>
              <a:t>és</a:t>
            </a:r>
            <a:r>
              <a:rPr lang="en-US" dirty="0" smtClean="0"/>
              <a:t> – elles nous rappellent la promesse de Jésus à St Pierre: « Je te donnerai les clés du Royaume des cieux: ce que tu interdiras sur terre sera interdit dans les cieux; ce que tu permettras sur terre sera permis dans les cieux. » Matthieu 16:19</a:t>
            </a:r>
          </a:p>
          <a:p>
            <a:endParaRPr lang="en-US" dirty="0"/>
          </a:p>
          <a:p>
            <a:r>
              <a:rPr lang="en-US" b="1" dirty="0" smtClean="0"/>
              <a:t>La clé d’or </a:t>
            </a:r>
            <a:r>
              <a:rPr lang="en-US" dirty="0" smtClean="0"/>
              <a:t>– la puissance va jusqu’au Ciel</a:t>
            </a:r>
          </a:p>
          <a:p>
            <a:endParaRPr lang="en-US" dirty="0"/>
          </a:p>
          <a:p>
            <a:r>
              <a:rPr lang="en-US" b="1" dirty="0" smtClean="0"/>
              <a:t>La clé d’argent </a:t>
            </a:r>
            <a:r>
              <a:rPr lang="en-US" dirty="0" smtClean="0"/>
              <a:t>–</a:t>
            </a:r>
            <a:r>
              <a:rPr lang="en-US" b="1" dirty="0" smtClean="0"/>
              <a:t> </a:t>
            </a:r>
            <a:r>
              <a:rPr lang="en-US" dirty="0" smtClean="0"/>
              <a:t>s’étend </a:t>
            </a:r>
            <a:r>
              <a:rPr lang="en-US" dirty="0"/>
              <a:t>à </a:t>
            </a:r>
            <a:r>
              <a:rPr lang="en-US" dirty="0" smtClean="0"/>
              <a:t>tous les fid</a:t>
            </a:r>
            <a:r>
              <a:rPr lang="fr-CA" dirty="0" smtClean="0"/>
              <a:t>èles</a:t>
            </a:r>
            <a:endParaRPr lang="en-US" dirty="0" smtClean="0"/>
          </a:p>
          <a:p>
            <a:endParaRPr lang="en-US" dirty="0"/>
          </a:p>
          <a:p>
            <a:r>
              <a:rPr lang="en-US" b="1" dirty="0" smtClean="0"/>
              <a:t>La tiare pontificale</a:t>
            </a:r>
            <a:r>
              <a:rPr lang="en-US" dirty="0" smtClean="0"/>
              <a:t> </a:t>
            </a:r>
            <a:r>
              <a:rPr lang="en-US" dirty="0"/>
              <a:t>– </a:t>
            </a:r>
            <a:r>
              <a:rPr lang="en-US" dirty="0" smtClean="0"/>
              <a:t>le pape ne porte plus sa tiare, mais les trois couronnes restent un symbole héraldique fort pour ses pouvoirs en tant que prêtre, souverain et enseignant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149536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www.destination360.com/europe/italy/images/s/italy-vatican-museum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0200" y="175260"/>
            <a:ext cx="7162800" cy="57302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524000" y="6019800"/>
            <a:ext cx="75438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 </a:t>
            </a:r>
            <a:r>
              <a:rPr lang="en-US" sz="2400" b="1" dirty="0" smtClean="0"/>
              <a:t>à l’intérieur du Vatican, lieu de la sépulture de Saint-Pierre, le premier Pape</a:t>
            </a:r>
            <a:endParaRPr lang="en-US" sz="2400" b="1" dirty="0"/>
          </a:p>
        </p:txBody>
      </p:sp>
      <p:sp>
        <p:nvSpPr>
          <p:cNvPr id="3" name="TextBox 2"/>
          <p:cNvSpPr txBox="1"/>
          <p:nvPr/>
        </p:nvSpPr>
        <p:spPr>
          <a:xfrm rot="16200000">
            <a:off x="-2446700" y="3036958"/>
            <a:ext cx="678180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smtClean="0">
                <a:latin typeface="Lucida Calligraphy" pitchFamily="66" charset="0"/>
              </a:rPr>
              <a:t>  </a:t>
            </a:r>
            <a:r>
              <a:rPr lang="en-US" sz="3600" b="1" dirty="0" smtClean="0">
                <a:latin typeface="Lucida Calligraphy" pitchFamily="66" charset="0"/>
              </a:rPr>
              <a:t>La basilique Saint-Pierre</a:t>
            </a:r>
            <a:endParaRPr lang="en-US" sz="3600" b="1" dirty="0">
              <a:latin typeface="Lucida Calligraphy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577355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File:Vatican StPeter Squar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883" y="950155"/>
            <a:ext cx="9184668" cy="22502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23883" y="4267200"/>
            <a:ext cx="912011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 smtClean="0"/>
              <a:t>La basilique de Saint-Pierre depuis </a:t>
            </a:r>
          </a:p>
          <a:p>
            <a:pPr algn="ctr"/>
            <a:r>
              <a:rPr lang="en-US" sz="3600" b="1" dirty="0" smtClean="0"/>
              <a:t>la Place Saint-Pierre</a:t>
            </a:r>
            <a:endParaRPr lang="en-US" sz="3600" b="1" dirty="0"/>
          </a:p>
        </p:txBody>
      </p:sp>
      <p:sp>
        <p:nvSpPr>
          <p:cNvPr id="6" name="TextBox 5"/>
          <p:cNvSpPr txBox="1"/>
          <p:nvPr/>
        </p:nvSpPr>
        <p:spPr>
          <a:xfrm>
            <a:off x="5562600" y="3257238"/>
            <a:ext cx="33528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 smtClean="0"/>
              <a:t>Francois Malan</a:t>
            </a:r>
            <a:endParaRPr lang="en-US" sz="1100" dirty="0"/>
          </a:p>
        </p:txBody>
      </p:sp>
    </p:spTree>
    <p:extLst>
      <p:ext uri="{BB962C8B-B14F-4D97-AF65-F5344CB8AC3E}">
        <p14:creationId xmlns:p14="http://schemas.microsoft.com/office/powerpoint/2010/main" val="24015100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File:St Peter's Square, Vatican City - April 200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973" y="1135"/>
            <a:ext cx="8816027" cy="49479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228600" y="4992568"/>
            <a:ext cx="87630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/>
              <a:t>La ville de Rome vue depuis la coupole de la basilique Saint-Pierre</a:t>
            </a:r>
          </a:p>
          <a:p>
            <a:r>
              <a:rPr lang="en-US" sz="2400" b="1" dirty="0" smtClean="0"/>
              <a:t>Notez les statues des 12 apôtres: « Les bras de notre mère la sainte</a:t>
            </a:r>
            <a:r>
              <a:rPr lang="en-US" sz="2400" b="1" dirty="0"/>
              <a:t> </a:t>
            </a:r>
            <a:r>
              <a:rPr lang="en-US" sz="2400" b="1" dirty="0" smtClean="0"/>
              <a:t>église » par </a:t>
            </a:r>
            <a:r>
              <a:rPr lang="en-US" sz="2400" b="1" dirty="0"/>
              <a:t>le Bernin </a:t>
            </a:r>
            <a:r>
              <a:rPr lang="en-US" sz="2400" b="1" dirty="0" smtClean="0"/>
              <a:t>— l’église embrassant les pèlerins du monde rassemblés  sur la Place surmontée de 140 statues de saints et martyrs chrétiens</a:t>
            </a:r>
            <a:endParaRPr lang="en-US" sz="2400" b="1" dirty="0"/>
          </a:p>
        </p:txBody>
      </p:sp>
      <p:sp>
        <p:nvSpPr>
          <p:cNvPr id="4" name="Rectangle 3"/>
          <p:cNvSpPr/>
          <p:nvPr/>
        </p:nvSpPr>
        <p:spPr>
          <a:xfrm rot="16200000">
            <a:off x="-1253871" y="1386055"/>
            <a:ext cx="2886688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 dirty="0"/>
              <a:t>Photo by DAVID ILIFF. License: CC-BY-SA 3.0</a:t>
            </a:r>
          </a:p>
        </p:txBody>
      </p:sp>
    </p:spTree>
    <p:extLst>
      <p:ext uri="{BB962C8B-B14F-4D97-AF65-F5344CB8AC3E}">
        <p14:creationId xmlns:p14="http://schemas.microsoft.com/office/powerpoint/2010/main" val="11171050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File:Musei vaticani, cappella sistina, retro 0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942" y="444787"/>
            <a:ext cx="4286250" cy="571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1"/>
          <p:cNvSpPr/>
          <p:nvPr/>
        </p:nvSpPr>
        <p:spPr>
          <a:xfrm>
            <a:off x="119180" y="6186829"/>
            <a:ext cx="658770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 dirty="0" smtClean="0"/>
              <a:t>I, Sailko</a:t>
            </a:r>
            <a:endParaRPr lang="en-US" sz="1200" dirty="0"/>
          </a:p>
        </p:txBody>
      </p:sp>
      <p:sp>
        <p:nvSpPr>
          <p:cNvPr id="3" name="TextBox 2"/>
          <p:cNvSpPr txBox="1"/>
          <p:nvPr/>
        </p:nvSpPr>
        <p:spPr>
          <a:xfrm>
            <a:off x="4419600" y="152400"/>
            <a:ext cx="4572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smtClean="0">
                <a:latin typeface="Lucida Calligraphy" pitchFamily="66" charset="0"/>
              </a:rPr>
              <a:t>La ChapelleSixtine  </a:t>
            </a:r>
            <a:endParaRPr lang="en-US" sz="3200" b="1" dirty="0">
              <a:latin typeface="Lucida Calligraphy" pitchFamily="66" charset="0"/>
            </a:endParaRPr>
          </a:p>
        </p:txBody>
      </p:sp>
      <p:pic>
        <p:nvPicPr>
          <p:cNvPr id="4102" name="Picture 6" descr="http://www.rome-tour.co.uk/wpimages/wp8b6808a4_06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01034" y="925513"/>
            <a:ext cx="4831459" cy="28082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7764864" y="3755395"/>
            <a:ext cx="1370888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dirty="0" smtClean="0"/>
              <a:t>www.thetimes.co.uk</a:t>
            </a:r>
            <a:endParaRPr lang="en-US" sz="1100" dirty="0"/>
          </a:p>
        </p:txBody>
      </p:sp>
      <p:sp>
        <p:nvSpPr>
          <p:cNvPr id="5" name="TextBox 4"/>
          <p:cNvSpPr txBox="1"/>
          <p:nvPr/>
        </p:nvSpPr>
        <p:spPr>
          <a:xfrm>
            <a:off x="4430763" y="4017005"/>
            <a:ext cx="4572000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Les cardinaux se rassembleront dans la Chapelle Sixtine pour tous les jours du  Conclave.</a:t>
            </a:r>
          </a:p>
          <a:p>
            <a:r>
              <a:rPr lang="en-US" b="1" dirty="0" smtClean="0"/>
              <a:t>Des oeuvres d’art réalisées par un nombre d’artistes de la </a:t>
            </a:r>
            <a:r>
              <a:rPr lang="en-US" b="1" dirty="0"/>
              <a:t>Renaissance </a:t>
            </a:r>
            <a:r>
              <a:rPr lang="en-US" b="1" dirty="0" smtClean="0"/>
              <a:t>ornent les murs</a:t>
            </a:r>
            <a:r>
              <a:rPr lang="en-US" b="1" dirty="0"/>
              <a:t>,</a:t>
            </a:r>
          </a:p>
          <a:p>
            <a:r>
              <a:rPr lang="en-US" b="1" dirty="0" smtClean="0"/>
              <a:t>avec les fameuses fresques peintes par Michelange entre 1508 et 1512. Une restauration majeure des oeuvres d’art a été entreprise entre 1980 et 1994.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22382030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File:Sistine Chapel ceiling left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472" y="0"/>
            <a:ext cx="9123264" cy="6705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381000" y="6019800"/>
            <a:ext cx="57912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 smtClean="0">
                <a:solidFill>
                  <a:schemeClr val="bg1"/>
                </a:solidFill>
              </a:rPr>
              <a:t>La voûte – restaurée </a:t>
            </a:r>
            <a:endParaRPr lang="en-US" sz="44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524829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http://upload.wikimedia.org/wikipedia/commons/1/12/Sistine_Chapel_Daniel_beforandafter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78420" cy="5105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143000" y="5257800"/>
            <a:ext cx="66294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smtClean="0"/>
              <a:t>Le Prophète Daniel – </a:t>
            </a:r>
          </a:p>
          <a:p>
            <a:pPr algn="ctr"/>
            <a:r>
              <a:rPr lang="en-US" sz="4000" b="1" dirty="0" smtClean="0"/>
              <a:t>avant et après la restauration</a:t>
            </a:r>
            <a:endParaRPr lang="en-US" sz="4000" b="1" dirty="0"/>
          </a:p>
        </p:txBody>
      </p:sp>
    </p:spTree>
    <p:extLst>
      <p:ext uri="{BB962C8B-B14F-4D97-AF65-F5344CB8AC3E}">
        <p14:creationId xmlns:p14="http://schemas.microsoft.com/office/powerpoint/2010/main" val="36722490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http://2.bp.blogspot.com/_HYmckVkkJz0/SKDpSV_KS1I/AAAAAAAABAU/fvbA9xRSVXA/s400/Conclave+Ballot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67200" y="228600"/>
            <a:ext cx="4419600" cy="63820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52400" y="1143000"/>
            <a:ext cx="3962400" cy="54476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 smtClean="0">
                <a:latin typeface="Lucida Calligraphy" pitchFamily="66" charset="0"/>
              </a:rPr>
              <a:t>L’ouverture du vote…</a:t>
            </a:r>
          </a:p>
          <a:p>
            <a:endParaRPr lang="en-US" sz="3600" b="1" dirty="0"/>
          </a:p>
          <a:p>
            <a:r>
              <a:rPr lang="en-US" sz="3200" b="1" dirty="0" err="1" smtClean="0"/>
              <a:t>Chaque</a:t>
            </a:r>
            <a:r>
              <a:rPr lang="en-US" sz="3200" b="1" dirty="0" smtClean="0"/>
              <a:t> s</a:t>
            </a:r>
            <a:r>
              <a:rPr lang="fr-CA" sz="3200" b="1" dirty="0" err="1" smtClean="0"/>
              <a:t>éance</a:t>
            </a:r>
            <a:r>
              <a:rPr lang="fr-CA" sz="3200" b="1" dirty="0" smtClean="0"/>
              <a:t> de </a:t>
            </a:r>
            <a:r>
              <a:rPr lang="en-US" sz="3200" b="1" dirty="0" smtClean="0"/>
              <a:t>vote exige un nouveau bulletin de vote et le vote continue jusqu’à ce qu’une majorité de 2/3 + 1 soit atteinte.</a:t>
            </a:r>
          </a:p>
        </p:txBody>
      </p:sp>
    </p:spTree>
    <p:extLst>
      <p:ext uri="{BB962C8B-B14F-4D97-AF65-F5344CB8AC3E}">
        <p14:creationId xmlns:p14="http://schemas.microsoft.com/office/powerpoint/2010/main" val="27534162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1020</TotalTime>
  <Words>545</Words>
  <Application>Microsoft Office PowerPoint</Application>
  <PresentationFormat>On-screen Show (4:3)</PresentationFormat>
  <Paragraphs>43</Paragraphs>
  <Slides>15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6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NCDSB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McCaffery, Debra</dc:creator>
  <cp:lastModifiedBy>McCaffery, Debra</cp:lastModifiedBy>
  <cp:revision>60</cp:revision>
  <dcterms:created xsi:type="dcterms:W3CDTF">2013-02-23T19:05:11Z</dcterms:created>
  <dcterms:modified xsi:type="dcterms:W3CDTF">2013-02-28T17:44:19Z</dcterms:modified>
</cp:coreProperties>
</file>