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74" r:id="rId11"/>
    <p:sldId id="273" r:id="rId12"/>
    <p:sldId id="275" r:id="rId13"/>
    <p:sldId id="277" r:id="rId14"/>
    <p:sldId id="276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DDCB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73E8-DBF7-4F9D-A467-A0A88D7E876C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7CC-7244-4870-8ECE-35DF506CB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3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73E8-DBF7-4F9D-A467-A0A88D7E876C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7CC-7244-4870-8ECE-35DF506CB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62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73E8-DBF7-4F9D-A467-A0A88D7E876C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7CC-7244-4870-8ECE-35DF506CB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72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73E8-DBF7-4F9D-A467-A0A88D7E876C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7CC-7244-4870-8ECE-35DF506CB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36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73E8-DBF7-4F9D-A467-A0A88D7E876C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7CC-7244-4870-8ECE-35DF506CB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75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73E8-DBF7-4F9D-A467-A0A88D7E876C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7CC-7244-4870-8ECE-35DF506CB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98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73E8-DBF7-4F9D-A467-A0A88D7E876C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7CC-7244-4870-8ECE-35DF506CB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14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73E8-DBF7-4F9D-A467-A0A88D7E876C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7CC-7244-4870-8ECE-35DF506CB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97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73E8-DBF7-4F9D-A467-A0A88D7E876C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7CC-7244-4870-8ECE-35DF506CB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15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73E8-DBF7-4F9D-A467-A0A88D7E876C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7CC-7244-4870-8ECE-35DF506CB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73E8-DBF7-4F9D-A467-A0A88D7E876C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7CC-7244-4870-8ECE-35DF506CB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12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>
            <a:alpha val="6117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073E8-DBF7-4F9D-A467-A0A88D7E876C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F67CC-7244-4870-8ECE-35DF506CB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757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1550326" y="3025338"/>
            <a:ext cx="6928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Lucida Calligraphy" pitchFamily="66" charset="0"/>
              </a:rPr>
              <a:t>Conclave 2013</a:t>
            </a:r>
            <a:endParaRPr lang="en-US" sz="5400" b="1" dirty="0">
              <a:latin typeface="Lucida Calligraphy" pitchFamily="66" charset="0"/>
            </a:endParaRPr>
          </a:p>
        </p:txBody>
      </p:sp>
      <p:pic>
        <p:nvPicPr>
          <p:cNvPr id="15362" name="Picture 2" descr="http://media.kansas.com/smedia/2013/02/16/10/10/880-2g6YC.SlMa.5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4541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90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2.bp.blogspot.com/_HYmckVkkJz0/SKDpSV_KS1I/AAAAAAAABAU/fvbA9xRSVXA/s400/Conclave+Ball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8600"/>
            <a:ext cx="4419600" cy="638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143000"/>
            <a:ext cx="39624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Lucida Calligraphy" pitchFamily="66" charset="0"/>
              </a:rPr>
              <a:t>The voting begins…</a:t>
            </a:r>
          </a:p>
          <a:p>
            <a:endParaRPr lang="en-US" sz="3600" b="1" dirty="0"/>
          </a:p>
          <a:p>
            <a:r>
              <a:rPr lang="en-US" sz="3600" b="1" dirty="0" smtClean="0"/>
              <a:t>Each vote requires a new ballot and voting continues until a 2/3 + 1 majority is reached.</a:t>
            </a:r>
          </a:p>
        </p:txBody>
      </p:sp>
    </p:spTree>
    <p:extLst>
      <p:ext uri="{BB962C8B-B14F-4D97-AF65-F5344CB8AC3E}">
        <p14:creationId xmlns:p14="http://schemas.microsoft.com/office/powerpoint/2010/main" val="275341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ol news pic conclave u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9696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5089478"/>
            <a:ext cx="85344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This image made from video released by Vatican TV shows a bronze-rimmed urn with a statue of the good shepherd on it, which will be used to gather together the cardinals votes to elect a new pontiff. Previously, cardinals placed their ballots in a chalice. The actual voting occurs in the Sistine Chapel. (AP Photo/Vatican TV)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78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dd508hmafkqws.cloudfront.net/sites/default/files/mediaimages/gallery/2013/Feb/Pope-Transition-Glanc_Ka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2" r="24753"/>
          <a:stretch/>
        </p:blipFill>
        <p:spPr bwMode="auto">
          <a:xfrm>
            <a:off x="736977" y="1219200"/>
            <a:ext cx="2875129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-tc.pbs.org/wnet/wideangle/files/home/wnetwp/webroot/wnet/wp-content/blogs.dir/2/files/2008/08/whitesmoke_photo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998" y="1219200"/>
            <a:ext cx="339695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2286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After each vote, the ballots are burned…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7573" y="5181600"/>
            <a:ext cx="26821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Black smoke – </a:t>
            </a:r>
          </a:p>
          <a:p>
            <a:pPr algn="ctr"/>
            <a:r>
              <a:rPr lang="en-US" sz="3200" b="1" dirty="0" smtClean="0"/>
              <a:t>not yet!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965998" y="5181600"/>
            <a:ext cx="3720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White smoke –</a:t>
            </a:r>
          </a:p>
          <a:p>
            <a:pPr algn="ctr"/>
            <a:r>
              <a:rPr lang="en-US" sz="3600" b="1" dirty="0" smtClean="0"/>
              <a:t>We have a Pope!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982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30.photobucket.com/albums/c305/benodette/Q4%2009%20-%20Q1%2010/Roomoftears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98260"/>
            <a:ext cx="6667500" cy="45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22860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After the new Pope has accepted the position, he goes to the “Room of Tears” a small room next to the Sistine Chapel where he will dress in the new clothing provided there, and take some time to reflect on this great moment.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010400" y="2362200"/>
            <a:ext cx="1905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Tailors will have provided several sizes of clothing and red shoes because they do not know who will be elected!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26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g.rasset.ie/0006fe60-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70"/>
            <a:ext cx="9144000" cy="514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54102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It is announced from the main balcony of St. Peter’s Basilica “</a:t>
            </a:r>
            <a:r>
              <a:rPr lang="en-US" sz="2400" b="1" dirty="0" err="1" smtClean="0"/>
              <a:t>Habemus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Papam</a:t>
            </a:r>
            <a:r>
              <a:rPr lang="en-US" sz="2400" b="1" dirty="0" smtClean="0"/>
              <a:t>” (We have a Pope!) and the new Pope says a few words and gives his first papal blessing.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9256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resources3.news.com.au/images/2013/02/24/1226584/622439-po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34" y="74612"/>
            <a:ext cx="7039867" cy="396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069307"/>
            <a:ext cx="3352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www.heraldsun.com.au</a:t>
            </a:r>
            <a:endParaRPr lang="en-US" sz="1100" dirty="0"/>
          </a:p>
        </p:txBody>
      </p:sp>
      <p:pic>
        <p:nvPicPr>
          <p:cNvPr id="8198" name="Picture 6" descr="http://aloha.net/~mikesch/papal-pala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749" y="3352800"/>
            <a:ext cx="4449509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572000"/>
            <a:ext cx="45907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Pope’s Window will become a much loved place – each week the Pope will speak to the pilgrims gathered in St. Peter’s Square.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4918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thetimes.co.uk/tto/multimedia/archive/00387/122672719_Pope_38778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" y="5687"/>
            <a:ext cx="5905500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922" y="3949608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www.thetimes.co.uk</a:t>
            </a:r>
            <a:endParaRPr lang="en-US" sz="1200" dirty="0"/>
          </a:p>
        </p:txBody>
      </p:sp>
      <p:pic>
        <p:nvPicPr>
          <p:cNvPr id="9220" name="Picture 4" descr="http://www.cp24.com/polopoly_fs/1.1160173!/httpImage/image.jpg_gen/derivatives/landscape_620/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05769"/>
            <a:ext cx="59055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6200000">
            <a:off x="7301299" y="5179895"/>
            <a:ext cx="281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www.cp24.com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0009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Holysee-arms-A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374" y="762000"/>
            <a:ext cx="4824095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392373"/>
            <a:ext cx="32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Lucida Calligraphy" pitchFamily="66" charset="0"/>
              </a:rPr>
              <a:t>The Holy </a:t>
            </a:r>
            <a:r>
              <a:rPr lang="en-US" sz="3200" b="1" dirty="0" smtClean="0">
                <a:latin typeface="Lucida Calligraphy" pitchFamily="66" charset="0"/>
              </a:rPr>
              <a:t>See</a:t>
            </a:r>
            <a:endParaRPr lang="en-US" sz="3200" b="1" dirty="0" smtClean="0">
              <a:latin typeface="Lucida Calligraphy" pitchFamily="66" charset="0"/>
            </a:endParaRPr>
          </a:p>
          <a:p>
            <a:r>
              <a:rPr lang="en-US" sz="3200" b="1" dirty="0" smtClean="0">
                <a:latin typeface="Lucida Calligraphy" pitchFamily="66" charset="0"/>
              </a:rPr>
              <a:t>Coat of Arms</a:t>
            </a:r>
            <a:endParaRPr lang="en-US" sz="3200" b="1" dirty="0">
              <a:latin typeface="Lucida Calligraphy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599" y="1469590"/>
            <a:ext cx="418303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Keys</a:t>
            </a:r>
            <a:r>
              <a:rPr lang="en-US" sz="2000" dirty="0" smtClean="0"/>
              <a:t> -  based on Jesus’ promise to St. Peter “I will entrust to you the keys of the kingdom of heaven; whatever you declare bound on earth shall be bound in heaven; whatever you declare loosed on earth shall be loosed in heaven.”  Matthew 16:19</a:t>
            </a:r>
          </a:p>
          <a:p>
            <a:endParaRPr lang="en-US" sz="2000" dirty="0"/>
          </a:p>
          <a:p>
            <a:r>
              <a:rPr lang="en-US" sz="2000" b="1" dirty="0" smtClean="0"/>
              <a:t>Gold Key </a:t>
            </a:r>
            <a:r>
              <a:rPr lang="en-US" sz="2000" dirty="0" smtClean="0"/>
              <a:t>– power reaches to heaven</a:t>
            </a:r>
          </a:p>
          <a:p>
            <a:endParaRPr lang="en-US" sz="2000" dirty="0"/>
          </a:p>
          <a:p>
            <a:r>
              <a:rPr lang="en-US" sz="2000" b="1" dirty="0" smtClean="0"/>
              <a:t>Silver key – </a:t>
            </a:r>
            <a:r>
              <a:rPr lang="en-US" sz="2000" dirty="0" smtClean="0"/>
              <a:t>extends to all the faithful</a:t>
            </a:r>
          </a:p>
          <a:p>
            <a:endParaRPr lang="en-US" sz="2000" dirty="0"/>
          </a:p>
          <a:p>
            <a:r>
              <a:rPr lang="en-US" sz="2000" b="1" dirty="0"/>
              <a:t>Tiara</a:t>
            </a:r>
            <a:r>
              <a:rPr lang="en-US" sz="2000" dirty="0"/>
              <a:t> – popes no longer wear a tiara, but the three crowns are still a strong heraldic symbol for the Pope’s powers as priest, ruler and teacher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95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estination360.com/europe/italy/images/s/italy-vatican-muse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60"/>
            <a:ext cx="7162800" cy="573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60198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b="1" dirty="0" smtClean="0"/>
              <a:t>within the Vatican, burial site of St. Peter, the first Pope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-1989867" y="2487849"/>
            <a:ext cx="57610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Lucida Calligraphy" pitchFamily="66" charset="0"/>
              </a:rPr>
              <a:t>St. Peter’s Basilica</a:t>
            </a:r>
            <a:endParaRPr lang="en-US" sz="4400" b="1" dirty="0">
              <a:latin typeface="Lucida Calligraph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7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Vatican StPeter Squ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3" y="950155"/>
            <a:ext cx="9184668" cy="225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883" y="4267200"/>
            <a:ext cx="9120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St. Peter’s Basilica from St. Peter’s Square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3257238"/>
            <a:ext cx="3352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Francois Malan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0151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e:St Peter's Square, Vatican City - April 2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3" y="1135"/>
            <a:ext cx="8816027" cy="494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4992568"/>
            <a:ext cx="8763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City of Rome from the Dome of St. Peter’s Basilica</a:t>
            </a:r>
          </a:p>
          <a:p>
            <a:r>
              <a:rPr lang="en-US" sz="2400" b="1" dirty="0" smtClean="0"/>
              <a:t>Note statues of 12 apostles, “Arms of Bernini”(the designer)—the Church embracing the pilgrims of the world gathered in the Square topped by 140 statues of saints and martyrs.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 rot="16200000">
            <a:off x="-1253871" y="1386055"/>
            <a:ext cx="28866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Photo by DAVID ILIFF. License: CC-BY-SA 3.0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1710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le:Musei vaticani, cappella sistina, retro 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2" y="444787"/>
            <a:ext cx="4286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9180" y="6186829"/>
            <a:ext cx="6587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I, </a:t>
            </a:r>
            <a:r>
              <a:rPr lang="en-US" sz="1200" dirty="0" err="1" smtClean="0"/>
              <a:t>Sailko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4419600" y="1524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Lucida Calligraphy" pitchFamily="66" charset="0"/>
              </a:rPr>
              <a:t>The Sistine Chapel </a:t>
            </a:r>
            <a:endParaRPr lang="en-US" sz="3200" b="1" dirty="0">
              <a:latin typeface="Lucida Calligraphy" pitchFamily="66" charset="0"/>
            </a:endParaRPr>
          </a:p>
        </p:txBody>
      </p:sp>
      <p:pic>
        <p:nvPicPr>
          <p:cNvPr id="4102" name="Picture 6" descr="http://www.rome-tour.co.uk/wpimages/wp8b6808a4_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034" y="925513"/>
            <a:ext cx="4831459" cy="28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64864" y="3755395"/>
            <a:ext cx="13708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www.thetimes.co.uk</a:t>
            </a:r>
            <a:endParaRPr 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4419600" y="4017005"/>
            <a:ext cx="457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Cardinals will gather in the Sistine Chapel for all the days of the Conclave.</a:t>
            </a:r>
          </a:p>
          <a:p>
            <a:endParaRPr lang="en-US" sz="2000" b="1" dirty="0"/>
          </a:p>
          <a:p>
            <a:r>
              <a:rPr lang="en-US" sz="2000" b="1" dirty="0" smtClean="0"/>
              <a:t>Artwork from a number of Renaissance artists adorn the walls, along with the famous </a:t>
            </a:r>
            <a:r>
              <a:rPr lang="en-US" sz="2000" b="1" dirty="0"/>
              <a:t>f</a:t>
            </a:r>
            <a:r>
              <a:rPr lang="en-US" sz="2000" b="1" dirty="0" smtClean="0"/>
              <a:t>rescoes  painted by Michelangelo between 1508 and 1512.  Major restoration of the artwork was undertaken between 1980 and 1994.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3820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ile:Creación de Adán (Miguel Ángel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379" y="518615"/>
            <a:ext cx="9236361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063" y="4727812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Michelangelo </a:t>
            </a:r>
            <a:r>
              <a:rPr lang="en-US" sz="1200" dirty="0" err="1" smtClean="0"/>
              <a:t>Buonarroti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5334000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Lucida Calligraphy" pitchFamily="66" charset="0"/>
              </a:rPr>
              <a:t>Creation of Adam</a:t>
            </a:r>
          </a:p>
          <a:p>
            <a:pPr algn="ctr"/>
            <a:r>
              <a:rPr lang="en-US" b="1" dirty="0" smtClean="0">
                <a:latin typeface="Lucida Calligraphy" pitchFamily="66" charset="0"/>
              </a:rPr>
              <a:t>(restored)</a:t>
            </a:r>
            <a:endParaRPr lang="en-US" b="1" dirty="0">
              <a:latin typeface="Lucida Calligraph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34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e:Sistine Chapel ceiling lef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2" y="0"/>
            <a:ext cx="9123264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6019800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The Ceiling - restored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48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upload.wikimedia.org/wikipedia/commons/1/12/Sistine_Chapel_Daniel_beforandaf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842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5257800"/>
            <a:ext cx="662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The Prophet Daniel – </a:t>
            </a:r>
          </a:p>
          <a:p>
            <a:pPr algn="ctr"/>
            <a:r>
              <a:rPr lang="en-US" sz="4000" b="1" dirty="0" smtClean="0"/>
              <a:t>before and after restoration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67224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509</Words>
  <Application>Microsoft Office PowerPoint</Application>
  <PresentationFormat>On-screen Show (4:3)</PresentationFormat>
  <Paragraphs>45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NCDSB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McCaffery, Debra</dc:creator>
  <cp:lastModifiedBy>McCaffery, Debra</cp:lastModifiedBy>
  <cp:revision>22</cp:revision>
  <dcterms:created xsi:type="dcterms:W3CDTF">2013-02-23T19:05:11Z</dcterms:created>
  <dcterms:modified xsi:type="dcterms:W3CDTF">2013-02-25T01:15:13Z</dcterms:modified>
</cp:coreProperties>
</file>